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0" r:id="rId2"/>
    <p:sldId id="261" r:id="rId3"/>
    <p:sldId id="262" r:id="rId4"/>
    <p:sldId id="263" r:id="rId5"/>
    <p:sldId id="256" r:id="rId6"/>
    <p:sldId id="265" r:id="rId7"/>
    <p:sldId id="266" r:id="rId8"/>
    <p:sldId id="264" r:id="rId9"/>
    <p:sldId id="267" r:id="rId10"/>
    <p:sldId id="268" r:id="rId11"/>
    <p:sldId id="269" r:id="rId12"/>
    <p:sldId id="270" r:id="rId13"/>
    <p:sldId id="271" r:id="rId14"/>
    <p:sldId id="272" r:id="rId15"/>
    <p:sldId id="273"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8B5A"/>
    <a:srgbClr val="FAF7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4" d="100"/>
          <a:sy n="74" d="100"/>
        </p:scale>
        <p:origin x="104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3T08:57:08.885"/>
    </inkml:context>
    <inkml:brush xml:id="br0">
      <inkml:brushProperty name="width" value="0.2" units="cm"/>
      <inkml:brushProperty name="height" value="0.2" units="cm"/>
      <inkml:brushProperty name="color" value="#E71224"/>
    </inkml:brush>
  </inkml:definitions>
  <inkml:trace contextRef="#ctx0" brushRef="#br0">5309 174 24575,'-913'0'0,"815"6"0,1 4 0,-171 40 0,77-12 0,54-8 0,-33 5 0,47-8 0,-2 1 0,86-21 0,0 2 0,1 1 0,-66 28 0,-103 62 0,162-76 0,19-13 0,-1 0 0,-1-2 0,1-1 0,-31 4 0,-47 15 0,97-24 0,0 1 0,1 0 0,-1 0 0,1 1 0,0-1 0,1 2 0,-1-1 0,1 1 0,0 0 0,0 0 0,1 1 0,0-1 0,-5 10 0,-7 11 0,3 0 0,-14 34 0,15-28 0,2 1 0,1 0 0,2 0 0,1 1 0,-4 53 0,5-38 0,-14 48 0,11-59 0,1 1 0,-3 66 0,10 543 0,4-287 0,-2-278 0,0-20 0,-2-1 0,-11 82 0,4-103 0,-7 44 0,3 0 0,-1 107 0,14 416 0,-1-605 0,0 1 0,-1-1 0,1 1 0,-1-1 0,0 1 0,0-1 0,-1 0 0,1 1 0,-1-1 0,0 0 0,0 0 0,-1 0 0,1 0 0,-1-1 0,0 1 0,0-1 0,0 1 0,-5 3 0,-5 3 0,0-1 0,-1 0 0,-28 12 0,0 2 0,28-15 0,1 1 0,0 0 0,0 1 0,1 0 0,0 1 0,1 1 0,-17 22 0,14-13 0,1 1 0,1 0 0,1 1 0,-9 28 0,-55 128 0,51-112 0,18-47 0,-1-1 0,-1 0 0,-1 0 0,-21 35 0,-36 38 0,-99 188 0,140-224 0,19-39 0,-1 0 0,-1-1 0,-1 0 0,0 0 0,-13 15 0,-13 14 0,2 1 0,1 1 0,-33 71 0,43-80 0,-2-2 0,-1-1 0,-50 54 0,5-6 0,52-63 0,-1 0 0,-1-2 0,-1 0 0,0-2 0,-28 17 0,-14 11 0,52-34 0,-1 0 0,2 0 0,-1 1 0,2 0 0,-1 1 0,-8 15 0,-41 82 0,13-23 0,-264 496 0,295-542 0,2 0 0,2 2 0,-10 61 0,0 3 0,5-31 0,-9 115 0,-15 42 0,26-172 0,2 1 0,4 0 0,-2 62 0,10-103 0,-1 44 0,3 1 0,3-1 0,18 93 0,39 64 0,-47-181 0,1 0 0,2-2 0,30 50 0,-16-38 0,79 118 0,-89-139 0,1-1 0,1-1 0,42 37 0,307 223 0,-264-214 0,187 93 0,-164-104 0,119 60 0,-178-82 0,91 64 0,-142-88 0,96 77 0,-104-80 0,-2 0 0,0 1 0,0 0 0,-2 1 0,1 0 0,10 23 0,-3-2 0,39 86 0,-50-102 0,0 0 0,-1 0 0,-1 1 0,3 28 0,5 45 0,2 62 0,-14 455 0,-2-283 0,2-309 0,1 0 0,1 1 0,1-1 0,1 0 0,8 21 0,-6-18 0,0 1 0,-2-1 0,4 28 0,-7-33 0,1 0 0,1-1 0,0 0 0,2 1 0,0-1 0,0-1 0,2 1 0,12 20 0,3-2 0,0-1 0,41 42 0,-50-61 0,1 0 0,0-1 0,1-1 0,1 0 0,0-1 0,23 11 0,117 43 0,-110-47 0,27 10 0,2-3 0,0-4 0,1-3 0,1-3 0,1-4 0,146 2 0,-35-16 0,452 4 0,-568 4 0,105 21 0,71 30 0,-154-33 0,70 17 0,266 55 0,-327-77 0,1-5 0,123-1 0,709-18 0,-77 6 0,-806-2 0,1-2 0,54-12 0,111-32 0,-71 14 0,350-56 0,-375 63 0,-89 17 0,1 2 0,0 1 0,67-3 0,-75 9 0,-1-2 0,31-6 0,-28 3 0,45-2 0,-27 7 0,2 0 0,-1-1 0,1-3 0,56-12 0,-58 5 0,50-20 0,-80 25 0,-1-2 0,0 0 0,0-1 0,-1-1 0,26-20 0,40-28 0,-59 44 0,0-2 0,30-27 0,-38 28 0,-1-1 0,-1 0 0,0-1 0,22-39 0,56-83 0,-42 68 0,-20 32 0,-22 31 0,0-1 0,-1 0 0,-1-1 0,1 1 0,-2-1 0,1 0 0,-2-1 0,5-11 0,0-10 0,3 1 0,18-38 0,-19 48 0,-1 0 0,-1-1 0,-1 0 0,-1 0 0,-2-1 0,6-35 0,-9-280 0,-5 165 0,1 132 0,-11-64 0,-2-29 0,14 23 0,3 60 0,-3-1 0,-2 1 0,-20-100 0,-52-132 0,68 240 0,2-1 0,2 1 0,5-89 0,1 33 0,-3-6512 0,14 6444 0,1 1 0,-16-846 0,0 995 0,0 0 0,-2 0 0,0 0 0,-1 1 0,0-1 0,-8-16 0,-49-101 0,11 26 0,-32-81 0,80 187 0,1 0 0,0 0 0,0 1 0,0-1 0,0 0 0,0 0 0,1 0 0,-1 0 0,1 0 0,0 0 0,0 0 0,0 0 0,0 0 0,1 0 0,-1 0 0,1 0 0,0 0 0,0 1 0,0-1 0,0 0 0,2-3 0,0 2 0,0 1 0,0 0 0,1 0 0,-1 0 0,1 0 0,0 0 0,-1 1 0,1 0 0,0 0 0,1 0 0,-1 0 0,0 0 0,6-1 0,38-8 0,-27 7 0,0-1 0,34-13 0,-50 16 0,-1 0 0,0 1 0,-1-2 0,1 1 0,0 0 0,0-1 0,-1 1 0,0-1 0,1 0 0,-1 0 0,0 0 0,-1-1 0,1 1 0,0-1 0,-1 0 0,0 1 0,0-1 0,3-8 0,-4 8 0,-1 0 0,0 0 0,0 0 0,0 0 0,0 0 0,-1 0 0,1 0 0,-1 1 0,0-1 0,0 0 0,0 0 0,-1 1 0,1-1 0,-1 1 0,0-1 0,0 1 0,0 0 0,-1-1 0,1 1 0,-6-5 0,-6-6 0,-1 1 0,-28-21 0,35 29 0,-48-34 0,-2 3 0,-85-39 0,-45 0 0,1 2 0,135 50 0,-105-29 0,-61 2 0,48 12 0,-323-76 0,454 106 0,-1 2 0,-62-2 0,-84 10 0,61 0 0,-309-2 0,401 2 0,1 2 0,-1 0 0,-42 13 0,-40 7 0,-132 27 0,127-22 0,70-22 0,-1-1 0,1-3 0,-86-6 0,32 0 0,-1305 3-1365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66B202-0E6A-47CA-889B-495A1208E461}" type="datetimeFigureOut">
              <a:rPr lang="en-US" smtClean="0"/>
              <a:t>12/10/2025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2993D2-7CA9-45EE-82CC-F5AB0551085F}" type="slidenum">
              <a:rPr lang="en-US" smtClean="0"/>
              <a:t>‹#›</a:t>
            </a:fld>
            <a:endParaRPr lang="en-US"/>
          </a:p>
        </p:txBody>
      </p:sp>
    </p:spTree>
    <p:extLst>
      <p:ext uri="{BB962C8B-B14F-4D97-AF65-F5344CB8AC3E}">
        <p14:creationId xmlns:p14="http://schemas.microsoft.com/office/powerpoint/2010/main" val="3237021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6CAFC-A8CA-9582-9530-39CAC164AB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C47248-96F3-7A9E-0241-6E7CFCE0C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9E22ED-6AF0-846C-61C7-A277B661FADC}"/>
              </a:ext>
            </a:extLst>
          </p:cNvPr>
          <p:cNvSpPr>
            <a:spLocks noGrp="1"/>
          </p:cNvSpPr>
          <p:nvPr>
            <p:ph type="dt" sz="half" idx="10"/>
          </p:nvPr>
        </p:nvSpPr>
        <p:spPr/>
        <p:txBody>
          <a:bodyPr/>
          <a:lstStyle/>
          <a:p>
            <a:fld id="{C07BEB1F-2EE7-4CA6-ACD5-A26ECD453510}" type="datetime1">
              <a:rPr lang="en-US" smtClean="0"/>
              <a:t>12/10/2025</a:t>
            </a:fld>
            <a:endParaRPr lang="en-US"/>
          </a:p>
        </p:txBody>
      </p:sp>
      <p:sp>
        <p:nvSpPr>
          <p:cNvPr id="5" name="Footer Placeholder 4">
            <a:extLst>
              <a:ext uri="{FF2B5EF4-FFF2-40B4-BE49-F238E27FC236}">
                <a16:creationId xmlns:a16="http://schemas.microsoft.com/office/drawing/2014/main" id="{2B1A046E-4A86-A2E2-E0C6-8B93D2246C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24B09-C565-4494-E8A8-67DA81F2276B}"/>
              </a:ext>
            </a:extLst>
          </p:cNvPr>
          <p:cNvSpPr>
            <a:spLocks noGrp="1"/>
          </p:cNvSpPr>
          <p:nvPr>
            <p:ph type="sldNum" sz="quarter" idx="12"/>
          </p:nvPr>
        </p:nvSpPr>
        <p:spPr/>
        <p:txBody>
          <a:bodyPr/>
          <a:lstStyle/>
          <a:p>
            <a:fld id="{731497E1-A0E9-449F-8119-DCD05FC59F7E}" type="slidenum">
              <a:rPr lang="en-US" smtClean="0"/>
              <a:t>‹#›</a:t>
            </a:fld>
            <a:endParaRPr lang="en-US"/>
          </a:p>
        </p:txBody>
      </p:sp>
    </p:spTree>
    <p:extLst>
      <p:ext uri="{BB962C8B-B14F-4D97-AF65-F5344CB8AC3E}">
        <p14:creationId xmlns:p14="http://schemas.microsoft.com/office/powerpoint/2010/main" val="1168789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7416D-077C-246D-738C-35EC905BCE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282B2A-9B26-B548-218A-F419402BB6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49538-572D-9AE7-7645-C8F320DEF0A0}"/>
              </a:ext>
            </a:extLst>
          </p:cNvPr>
          <p:cNvSpPr>
            <a:spLocks noGrp="1"/>
          </p:cNvSpPr>
          <p:nvPr>
            <p:ph type="dt" sz="half" idx="10"/>
          </p:nvPr>
        </p:nvSpPr>
        <p:spPr/>
        <p:txBody>
          <a:bodyPr/>
          <a:lstStyle/>
          <a:p>
            <a:fld id="{D6968FDF-EBDA-421B-9FC4-58D0CD94B4A6}" type="datetime1">
              <a:rPr lang="en-US" smtClean="0"/>
              <a:t>12/10/2025</a:t>
            </a:fld>
            <a:endParaRPr lang="en-US"/>
          </a:p>
        </p:txBody>
      </p:sp>
      <p:sp>
        <p:nvSpPr>
          <p:cNvPr id="5" name="Footer Placeholder 4">
            <a:extLst>
              <a:ext uri="{FF2B5EF4-FFF2-40B4-BE49-F238E27FC236}">
                <a16:creationId xmlns:a16="http://schemas.microsoft.com/office/drawing/2014/main" id="{D0C1492D-28AB-01DD-E2CF-44D0B15B5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B597A-A74C-16E4-FA1D-726BE46A2B23}"/>
              </a:ext>
            </a:extLst>
          </p:cNvPr>
          <p:cNvSpPr>
            <a:spLocks noGrp="1"/>
          </p:cNvSpPr>
          <p:nvPr>
            <p:ph type="sldNum" sz="quarter" idx="12"/>
          </p:nvPr>
        </p:nvSpPr>
        <p:spPr/>
        <p:txBody>
          <a:bodyPr/>
          <a:lstStyle/>
          <a:p>
            <a:fld id="{731497E1-A0E9-449F-8119-DCD05FC59F7E}" type="slidenum">
              <a:rPr lang="en-US" smtClean="0"/>
              <a:t>‹#›</a:t>
            </a:fld>
            <a:endParaRPr lang="en-US"/>
          </a:p>
        </p:txBody>
      </p:sp>
    </p:spTree>
    <p:extLst>
      <p:ext uri="{BB962C8B-B14F-4D97-AF65-F5344CB8AC3E}">
        <p14:creationId xmlns:p14="http://schemas.microsoft.com/office/powerpoint/2010/main" val="1330468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AB7C0E-7D0E-0C4A-DCDF-9A177E92F7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DBE4A0-8E7C-0D5D-7B7D-518C3D73DD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9A9B4-CEE6-D314-4E18-D6B6A0E6C4D8}"/>
              </a:ext>
            </a:extLst>
          </p:cNvPr>
          <p:cNvSpPr>
            <a:spLocks noGrp="1"/>
          </p:cNvSpPr>
          <p:nvPr>
            <p:ph type="dt" sz="half" idx="10"/>
          </p:nvPr>
        </p:nvSpPr>
        <p:spPr/>
        <p:txBody>
          <a:bodyPr/>
          <a:lstStyle/>
          <a:p>
            <a:fld id="{64C5B2CB-8F44-40BD-8D9C-90D4055C17B7}" type="datetime1">
              <a:rPr lang="en-US" smtClean="0"/>
              <a:t>12/10/2025</a:t>
            </a:fld>
            <a:endParaRPr lang="en-US"/>
          </a:p>
        </p:txBody>
      </p:sp>
      <p:sp>
        <p:nvSpPr>
          <p:cNvPr id="5" name="Footer Placeholder 4">
            <a:extLst>
              <a:ext uri="{FF2B5EF4-FFF2-40B4-BE49-F238E27FC236}">
                <a16:creationId xmlns:a16="http://schemas.microsoft.com/office/drawing/2014/main" id="{9D9E423B-9626-72F7-90A4-60A27C46DF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52B002-8B4B-E5BC-BEF6-CCB3515CD838}"/>
              </a:ext>
            </a:extLst>
          </p:cNvPr>
          <p:cNvSpPr>
            <a:spLocks noGrp="1"/>
          </p:cNvSpPr>
          <p:nvPr>
            <p:ph type="sldNum" sz="quarter" idx="12"/>
          </p:nvPr>
        </p:nvSpPr>
        <p:spPr/>
        <p:txBody>
          <a:bodyPr/>
          <a:lstStyle/>
          <a:p>
            <a:fld id="{731497E1-A0E9-449F-8119-DCD05FC59F7E}" type="slidenum">
              <a:rPr lang="en-US" smtClean="0"/>
              <a:t>‹#›</a:t>
            </a:fld>
            <a:endParaRPr lang="en-US"/>
          </a:p>
        </p:txBody>
      </p:sp>
    </p:spTree>
    <p:extLst>
      <p:ext uri="{BB962C8B-B14F-4D97-AF65-F5344CB8AC3E}">
        <p14:creationId xmlns:p14="http://schemas.microsoft.com/office/powerpoint/2010/main" val="3225642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7FE5-E27F-C4C7-8B7F-28F8DB478C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F14F5E-833F-7556-2197-9BAD55A3BB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F8B068-EF6C-3011-0922-6CBB6BF3C346}"/>
              </a:ext>
            </a:extLst>
          </p:cNvPr>
          <p:cNvSpPr>
            <a:spLocks noGrp="1"/>
          </p:cNvSpPr>
          <p:nvPr>
            <p:ph type="dt" sz="half" idx="10"/>
          </p:nvPr>
        </p:nvSpPr>
        <p:spPr/>
        <p:txBody>
          <a:bodyPr/>
          <a:lstStyle/>
          <a:p>
            <a:fld id="{733ED502-7A25-42A5-B51D-8206B8D5D3BF}" type="datetime1">
              <a:rPr lang="en-US" smtClean="0"/>
              <a:t>12/10/2025</a:t>
            </a:fld>
            <a:endParaRPr lang="en-US"/>
          </a:p>
        </p:txBody>
      </p:sp>
      <p:sp>
        <p:nvSpPr>
          <p:cNvPr id="5" name="Footer Placeholder 4">
            <a:extLst>
              <a:ext uri="{FF2B5EF4-FFF2-40B4-BE49-F238E27FC236}">
                <a16:creationId xmlns:a16="http://schemas.microsoft.com/office/drawing/2014/main" id="{E34B736B-3722-5DA8-7A51-B6B5323600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44BAB-22E7-D97D-24DB-07E65A4587BC}"/>
              </a:ext>
            </a:extLst>
          </p:cNvPr>
          <p:cNvSpPr>
            <a:spLocks noGrp="1"/>
          </p:cNvSpPr>
          <p:nvPr>
            <p:ph type="sldNum" sz="quarter" idx="12"/>
          </p:nvPr>
        </p:nvSpPr>
        <p:spPr/>
        <p:txBody>
          <a:bodyPr/>
          <a:lstStyle/>
          <a:p>
            <a:fld id="{731497E1-A0E9-449F-8119-DCD05FC59F7E}" type="slidenum">
              <a:rPr lang="en-US" smtClean="0"/>
              <a:t>‹#›</a:t>
            </a:fld>
            <a:endParaRPr lang="en-US"/>
          </a:p>
        </p:txBody>
      </p:sp>
    </p:spTree>
    <p:extLst>
      <p:ext uri="{BB962C8B-B14F-4D97-AF65-F5344CB8AC3E}">
        <p14:creationId xmlns:p14="http://schemas.microsoft.com/office/powerpoint/2010/main" val="3450837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196FE-EF8C-E384-2339-6D2DA01D2A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1B4BE3-E521-699C-F419-E93F87E7054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05C6F6-D19D-40A4-5566-E00D4E653873}"/>
              </a:ext>
            </a:extLst>
          </p:cNvPr>
          <p:cNvSpPr>
            <a:spLocks noGrp="1"/>
          </p:cNvSpPr>
          <p:nvPr>
            <p:ph type="dt" sz="half" idx="10"/>
          </p:nvPr>
        </p:nvSpPr>
        <p:spPr/>
        <p:txBody>
          <a:bodyPr/>
          <a:lstStyle/>
          <a:p>
            <a:fld id="{98B697D5-8190-4D98-87BC-4288E96066D1}" type="datetime1">
              <a:rPr lang="en-US" smtClean="0"/>
              <a:t>12/10/2025</a:t>
            </a:fld>
            <a:endParaRPr lang="en-US"/>
          </a:p>
        </p:txBody>
      </p:sp>
      <p:sp>
        <p:nvSpPr>
          <p:cNvPr id="5" name="Footer Placeholder 4">
            <a:extLst>
              <a:ext uri="{FF2B5EF4-FFF2-40B4-BE49-F238E27FC236}">
                <a16:creationId xmlns:a16="http://schemas.microsoft.com/office/drawing/2014/main" id="{EE653255-1298-4FD3-61E7-8D769894BB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D39323-AFE5-44B2-8027-51E77482A480}"/>
              </a:ext>
            </a:extLst>
          </p:cNvPr>
          <p:cNvSpPr>
            <a:spLocks noGrp="1"/>
          </p:cNvSpPr>
          <p:nvPr>
            <p:ph type="sldNum" sz="quarter" idx="12"/>
          </p:nvPr>
        </p:nvSpPr>
        <p:spPr/>
        <p:txBody>
          <a:bodyPr/>
          <a:lstStyle/>
          <a:p>
            <a:fld id="{731497E1-A0E9-449F-8119-DCD05FC59F7E}" type="slidenum">
              <a:rPr lang="en-US" smtClean="0"/>
              <a:t>‹#›</a:t>
            </a:fld>
            <a:endParaRPr lang="en-US"/>
          </a:p>
        </p:txBody>
      </p:sp>
    </p:spTree>
    <p:extLst>
      <p:ext uri="{BB962C8B-B14F-4D97-AF65-F5344CB8AC3E}">
        <p14:creationId xmlns:p14="http://schemas.microsoft.com/office/powerpoint/2010/main" val="760356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A3760-06E1-C263-421B-62D30A9A5F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CBF67A-E36E-73BE-4792-AB1E9BE952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57D2A3-57A4-FC64-5D62-65DDDC8260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8138D5-66B3-34C2-B57F-A739A0F0E24E}"/>
              </a:ext>
            </a:extLst>
          </p:cNvPr>
          <p:cNvSpPr>
            <a:spLocks noGrp="1"/>
          </p:cNvSpPr>
          <p:nvPr>
            <p:ph type="dt" sz="half" idx="10"/>
          </p:nvPr>
        </p:nvSpPr>
        <p:spPr/>
        <p:txBody>
          <a:bodyPr/>
          <a:lstStyle/>
          <a:p>
            <a:fld id="{46FDA24A-5743-4F3E-817E-540E073C21B4}" type="datetime1">
              <a:rPr lang="en-US" smtClean="0"/>
              <a:t>12/10/2025</a:t>
            </a:fld>
            <a:endParaRPr lang="en-US"/>
          </a:p>
        </p:txBody>
      </p:sp>
      <p:sp>
        <p:nvSpPr>
          <p:cNvPr id="6" name="Footer Placeholder 5">
            <a:extLst>
              <a:ext uri="{FF2B5EF4-FFF2-40B4-BE49-F238E27FC236}">
                <a16:creationId xmlns:a16="http://schemas.microsoft.com/office/drawing/2014/main" id="{D0BCAE44-7392-79F8-4E6E-ECD18EE5F7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C981A6-4C5F-57F9-F030-C84075DE7D6B}"/>
              </a:ext>
            </a:extLst>
          </p:cNvPr>
          <p:cNvSpPr>
            <a:spLocks noGrp="1"/>
          </p:cNvSpPr>
          <p:nvPr>
            <p:ph type="sldNum" sz="quarter" idx="12"/>
          </p:nvPr>
        </p:nvSpPr>
        <p:spPr/>
        <p:txBody>
          <a:bodyPr/>
          <a:lstStyle/>
          <a:p>
            <a:fld id="{731497E1-A0E9-449F-8119-DCD05FC59F7E}" type="slidenum">
              <a:rPr lang="en-US" smtClean="0"/>
              <a:t>‹#›</a:t>
            </a:fld>
            <a:endParaRPr lang="en-US"/>
          </a:p>
        </p:txBody>
      </p:sp>
    </p:spTree>
    <p:extLst>
      <p:ext uri="{BB962C8B-B14F-4D97-AF65-F5344CB8AC3E}">
        <p14:creationId xmlns:p14="http://schemas.microsoft.com/office/powerpoint/2010/main" val="2482201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C996A-80AA-FD51-2FBB-C413695339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36FEEE-8AF6-638B-9150-44CCCDD6A7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AA56CD-9019-208C-E567-A511D3C3C5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7984AC-CC6F-6259-6F26-7A3EE3C698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7A0520-79EC-1510-6161-DDC36CF484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C02BD2-730B-74BD-EFDD-6CA85C75D297}"/>
              </a:ext>
            </a:extLst>
          </p:cNvPr>
          <p:cNvSpPr>
            <a:spLocks noGrp="1"/>
          </p:cNvSpPr>
          <p:nvPr>
            <p:ph type="dt" sz="half" idx="10"/>
          </p:nvPr>
        </p:nvSpPr>
        <p:spPr/>
        <p:txBody>
          <a:bodyPr/>
          <a:lstStyle/>
          <a:p>
            <a:fld id="{D33138CF-8A54-438D-8639-16F488D77F30}" type="datetime1">
              <a:rPr lang="en-US" smtClean="0"/>
              <a:t>12/10/2025</a:t>
            </a:fld>
            <a:endParaRPr lang="en-US"/>
          </a:p>
        </p:txBody>
      </p:sp>
      <p:sp>
        <p:nvSpPr>
          <p:cNvPr id="8" name="Footer Placeholder 7">
            <a:extLst>
              <a:ext uri="{FF2B5EF4-FFF2-40B4-BE49-F238E27FC236}">
                <a16:creationId xmlns:a16="http://schemas.microsoft.com/office/drawing/2014/main" id="{9131316E-7D08-CD21-D63C-A81BE2F0E9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4C10B8-8240-94C5-82CD-D0BA4454CB02}"/>
              </a:ext>
            </a:extLst>
          </p:cNvPr>
          <p:cNvSpPr>
            <a:spLocks noGrp="1"/>
          </p:cNvSpPr>
          <p:nvPr>
            <p:ph type="sldNum" sz="quarter" idx="12"/>
          </p:nvPr>
        </p:nvSpPr>
        <p:spPr/>
        <p:txBody>
          <a:bodyPr/>
          <a:lstStyle/>
          <a:p>
            <a:fld id="{731497E1-A0E9-449F-8119-DCD05FC59F7E}" type="slidenum">
              <a:rPr lang="en-US" smtClean="0"/>
              <a:t>‹#›</a:t>
            </a:fld>
            <a:endParaRPr lang="en-US"/>
          </a:p>
        </p:txBody>
      </p:sp>
    </p:spTree>
    <p:extLst>
      <p:ext uri="{BB962C8B-B14F-4D97-AF65-F5344CB8AC3E}">
        <p14:creationId xmlns:p14="http://schemas.microsoft.com/office/powerpoint/2010/main" val="2536622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F1E-E86E-5747-077A-65C589543C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F50421-965C-48AD-8CDB-E1921E31B2E1}"/>
              </a:ext>
            </a:extLst>
          </p:cNvPr>
          <p:cNvSpPr>
            <a:spLocks noGrp="1"/>
          </p:cNvSpPr>
          <p:nvPr>
            <p:ph type="dt" sz="half" idx="10"/>
          </p:nvPr>
        </p:nvSpPr>
        <p:spPr/>
        <p:txBody>
          <a:bodyPr/>
          <a:lstStyle/>
          <a:p>
            <a:fld id="{007A3D1E-8FBB-4885-B226-7579D6173BDF}" type="datetime1">
              <a:rPr lang="en-US" smtClean="0"/>
              <a:t>12/10/2025</a:t>
            </a:fld>
            <a:endParaRPr lang="en-US"/>
          </a:p>
        </p:txBody>
      </p:sp>
      <p:sp>
        <p:nvSpPr>
          <p:cNvPr id="4" name="Footer Placeholder 3">
            <a:extLst>
              <a:ext uri="{FF2B5EF4-FFF2-40B4-BE49-F238E27FC236}">
                <a16:creationId xmlns:a16="http://schemas.microsoft.com/office/drawing/2014/main" id="{5CB547B3-4CE0-114C-97A9-7CDFCE4D56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880EC4-18FC-418F-47FA-4CB7C109126A}"/>
              </a:ext>
            </a:extLst>
          </p:cNvPr>
          <p:cNvSpPr>
            <a:spLocks noGrp="1"/>
          </p:cNvSpPr>
          <p:nvPr>
            <p:ph type="sldNum" sz="quarter" idx="12"/>
          </p:nvPr>
        </p:nvSpPr>
        <p:spPr/>
        <p:txBody>
          <a:bodyPr/>
          <a:lstStyle/>
          <a:p>
            <a:fld id="{731497E1-A0E9-449F-8119-DCD05FC59F7E}" type="slidenum">
              <a:rPr lang="en-US" smtClean="0"/>
              <a:t>‹#›</a:t>
            </a:fld>
            <a:endParaRPr lang="en-US"/>
          </a:p>
        </p:txBody>
      </p:sp>
    </p:spTree>
    <p:extLst>
      <p:ext uri="{BB962C8B-B14F-4D97-AF65-F5344CB8AC3E}">
        <p14:creationId xmlns:p14="http://schemas.microsoft.com/office/powerpoint/2010/main" val="2304037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7519FE-0098-8AB7-7273-6A7F2D4ECC8B}"/>
              </a:ext>
            </a:extLst>
          </p:cNvPr>
          <p:cNvSpPr>
            <a:spLocks noGrp="1"/>
          </p:cNvSpPr>
          <p:nvPr>
            <p:ph type="dt" sz="half" idx="10"/>
          </p:nvPr>
        </p:nvSpPr>
        <p:spPr/>
        <p:txBody>
          <a:bodyPr/>
          <a:lstStyle/>
          <a:p>
            <a:fld id="{061FD4CE-2DE1-4E24-8424-B9D49F5EBECA}" type="datetime1">
              <a:rPr lang="en-US" smtClean="0"/>
              <a:t>12/10/2025</a:t>
            </a:fld>
            <a:endParaRPr lang="en-US"/>
          </a:p>
        </p:txBody>
      </p:sp>
      <p:sp>
        <p:nvSpPr>
          <p:cNvPr id="3" name="Footer Placeholder 2">
            <a:extLst>
              <a:ext uri="{FF2B5EF4-FFF2-40B4-BE49-F238E27FC236}">
                <a16:creationId xmlns:a16="http://schemas.microsoft.com/office/drawing/2014/main" id="{C9A2877B-7E7F-E435-C6A4-607EDE0450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5A3E0B-8624-7CFA-27A4-6E50B3910BA3}"/>
              </a:ext>
            </a:extLst>
          </p:cNvPr>
          <p:cNvSpPr>
            <a:spLocks noGrp="1"/>
          </p:cNvSpPr>
          <p:nvPr>
            <p:ph type="sldNum" sz="quarter" idx="12"/>
          </p:nvPr>
        </p:nvSpPr>
        <p:spPr/>
        <p:txBody>
          <a:bodyPr/>
          <a:lstStyle/>
          <a:p>
            <a:fld id="{731497E1-A0E9-449F-8119-DCD05FC59F7E}" type="slidenum">
              <a:rPr lang="en-US" smtClean="0"/>
              <a:t>‹#›</a:t>
            </a:fld>
            <a:endParaRPr lang="en-US"/>
          </a:p>
        </p:txBody>
      </p:sp>
    </p:spTree>
    <p:extLst>
      <p:ext uri="{BB962C8B-B14F-4D97-AF65-F5344CB8AC3E}">
        <p14:creationId xmlns:p14="http://schemas.microsoft.com/office/powerpoint/2010/main" val="958761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2421A-480F-192E-7009-94E956D0E6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95A3A7-A783-2C65-24CD-567BFA88C0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8A9A98-5AB2-5888-DA92-5A72195354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36FAFB-1037-2D72-050D-93CC1B906F63}"/>
              </a:ext>
            </a:extLst>
          </p:cNvPr>
          <p:cNvSpPr>
            <a:spLocks noGrp="1"/>
          </p:cNvSpPr>
          <p:nvPr>
            <p:ph type="dt" sz="half" idx="10"/>
          </p:nvPr>
        </p:nvSpPr>
        <p:spPr/>
        <p:txBody>
          <a:bodyPr/>
          <a:lstStyle/>
          <a:p>
            <a:fld id="{5F9A2AD2-A95E-470F-A1F9-70AECEAA4A89}" type="datetime1">
              <a:rPr lang="en-US" smtClean="0"/>
              <a:t>12/10/2025</a:t>
            </a:fld>
            <a:endParaRPr lang="en-US"/>
          </a:p>
        </p:txBody>
      </p:sp>
      <p:sp>
        <p:nvSpPr>
          <p:cNvPr id="6" name="Footer Placeholder 5">
            <a:extLst>
              <a:ext uri="{FF2B5EF4-FFF2-40B4-BE49-F238E27FC236}">
                <a16:creationId xmlns:a16="http://schemas.microsoft.com/office/drawing/2014/main" id="{E9327128-D082-BEB7-3302-D6879C790B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B6567F-190A-4AC5-1086-D7B859588732}"/>
              </a:ext>
            </a:extLst>
          </p:cNvPr>
          <p:cNvSpPr>
            <a:spLocks noGrp="1"/>
          </p:cNvSpPr>
          <p:nvPr>
            <p:ph type="sldNum" sz="quarter" idx="12"/>
          </p:nvPr>
        </p:nvSpPr>
        <p:spPr/>
        <p:txBody>
          <a:bodyPr/>
          <a:lstStyle/>
          <a:p>
            <a:fld id="{731497E1-A0E9-449F-8119-DCD05FC59F7E}" type="slidenum">
              <a:rPr lang="en-US" smtClean="0"/>
              <a:t>‹#›</a:t>
            </a:fld>
            <a:endParaRPr lang="en-US"/>
          </a:p>
        </p:txBody>
      </p:sp>
    </p:spTree>
    <p:extLst>
      <p:ext uri="{BB962C8B-B14F-4D97-AF65-F5344CB8AC3E}">
        <p14:creationId xmlns:p14="http://schemas.microsoft.com/office/powerpoint/2010/main" val="2237586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3CDA-DA48-A7DE-673A-A97F7F4784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6B28B8-3EBF-5559-19FC-CB2F6D923E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99F995-3869-BB1E-CC11-4716545302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3F0927-606F-00E1-0E05-E0C52668E85B}"/>
              </a:ext>
            </a:extLst>
          </p:cNvPr>
          <p:cNvSpPr>
            <a:spLocks noGrp="1"/>
          </p:cNvSpPr>
          <p:nvPr>
            <p:ph type="dt" sz="half" idx="10"/>
          </p:nvPr>
        </p:nvSpPr>
        <p:spPr/>
        <p:txBody>
          <a:bodyPr/>
          <a:lstStyle/>
          <a:p>
            <a:fld id="{05DCBEF4-D0A6-42F5-BE42-617FA18B7D4A}" type="datetime1">
              <a:rPr lang="en-US" smtClean="0"/>
              <a:t>12/10/2025</a:t>
            </a:fld>
            <a:endParaRPr lang="en-US"/>
          </a:p>
        </p:txBody>
      </p:sp>
      <p:sp>
        <p:nvSpPr>
          <p:cNvPr id="6" name="Footer Placeholder 5">
            <a:extLst>
              <a:ext uri="{FF2B5EF4-FFF2-40B4-BE49-F238E27FC236}">
                <a16:creationId xmlns:a16="http://schemas.microsoft.com/office/drawing/2014/main" id="{40EE05FB-F882-F52E-D665-DE5E5B14AF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E2A360-C5D8-E326-63E5-AB680379926D}"/>
              </a:ext>
            </a:extLst>
          </p:cNvPr>
          <p:cNvSpPr>
            <a:spLocks noGrp="1"/>
          </p:cNvSpPr>
          <p:nvPr>
            <p:ph type="sldNum" sz="quarter" idx="12"/>
          </p:nvPr>
        </p:nvSpPr>
        <p:spPr/>
        <p:txBody>
          <a:bodyPr/>
          <a:lstStyle/>
          <a:p>
            <a:fld id="{731497E1-A0E9-449F-8119-DCD05FC59F7E}" type="slidenum">
              <a:rPr lang="en-US" smtClean="0"/>
              <a:t>‹#›</a:t>
            </a:fld>
            <a:endParaRPr lang="en-US"/>
          </a:p>
        </p:txBody>
      </p:sp>
    </p:spTree>
    <p:extLst>
      <p:ext uri="{BB962C8B-B14F-4D97-AF65-F5344CB8AC3E}">
        <p14:creationId xmlns:p14="http://schemas.microsoft.com/office/powerpoint/2010/main" val="1081067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A99C76-E40E-D2B1-C725-10EB45CADE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1E94E4-D04E-FF15-2F76-55FD228939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ABFAB8-0A2D-7975-5A44-DB55CD952F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E0D3C28-D4DE-4B68-BE6F-C602E75F4AC1}" type="datetime1">
              <a:rPr lang="en-US" smtClean="0"/>
              <a:t>12/10/2025</a:t>
            </a:fld>
            <a:endParaRPr lang="en-US"/>
          </a:p>
        </p:txBody>
      </p:sp>
      <p:sp>
        <p:nvSpPr>
          <p:cNvPr id="5" name="Footer Placeholder 4">
            <a:extLst>
              <a:ext uri="{FF2B5EF4-FFF2-40B4-BE49-F238E27FC236}">
                <a16:creationId xmlns:a16="http://schemas.microsoft.com/office/drawing/2014/main" id="{CE1C60B6-93A2-616C-4CEE-8F3E9B3A09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BAEBAF0-EB0E-5899-D5D9-3E087C1C8A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31497E1-A0E9-449F-8119-DCD05FC59F7E}" type="slidenum">
              <a:rPr lang="en-US" smtClean="0"/>
              <a:t>‹#›</a:t>
            </a:fld>
            <a:endParaRPr lang="en-US"/>
          </a:p>
        </p:txBody>
      </p:sp>
    </p:spTree>
    <p:extLst>
      <p:ext uri="{BB962C8B-B14F-4D97-AF65-F5344CB8AC3E}">
        <p14:creationId xmlns:p14="http://schemas.microsoft.com/office/powerpoint/2010/main" val="3560852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38513DCE-E719-FCCA-59CE-22284A2D5ADB}"/>
              </a:ext>
            </a:extLst>
          </p:cNvPr>
          <p:cNvSpPr/>
          <p:nvPr/>
        </p:nvSpPr>
        <p:spPr>
          <a:xfrm>
            <a:off x="0" y="1243213"/>
            <a:ext cx="12191999" cy="70877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5550"/>
              </a:lnSpc>
              <a:buNone/>
            </a:pPr>
            <a:r>
              <a:rPr lang="en-US" sz="4450">
                <a:solidFill>
                  <a:schemeClr val="accent6">
                    <a:lumMod val="75000"/>
                  </a:schemeClr>
                </a:solidFill>
                <a:latin typeface="Anton" pitchFamily="34" charset="0"/>
                <a:ea typeface="Anton" pitchFamily="34" charset="-122"/>
                <a:cs typeface="Anton" pitchFamily="34" charset="-120"/>
              </a:rPr>
              <a:t>DỰ ÁN CẢI TẠO BỜ HỒ C5</a:t>
            </a:r>
            <a:endParaRPr lang="en-US" sz="4450" dirty="0">
              <a:solidFill>
                <a:schemeClr val="accent6">
                  <a:lumMod val="75000"/>
                </a:schemeClr>
              </a:solidFill>
            </a:endParaRPr>
          </a:p>
        </p:txBody>
      </p:sp>
      <p:sp>
        <p:nvSpPr>
          <p:cNvPr id="4" name="Text 1">
            <a:extLst>
              <a:ext uri="{FF2B5EF4-FFF2-40B4-BE49-F238E27FC236}">
                <a16:creationId xmlns:a16="http://schemas.microsoft.com/office/drawing/2014/main" id="{6FEA2921-3B1B-A1C5-A1C3-001701783B99}"/>
              </a:ext>
            </a:extLst>
          </p:cNvPr>
          <p:cNvSpPr/>
          <p:nvPr/>
        </p:nvSpPr>
        <p:spPr>
          <a:xfrm>
            <a:off x="0" y="2033777"/>
            <a:ext cx="12191999" cy="1133951"/>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4450"/>
              </a:lnSpc>
              <a:buNone/>
            </a:pPr>
            <a:r>
              <a:rPr lang="en-US" sz="3550" dirty="0">
                <a:solidFill>
                  <a:schemeClr val="accent6">
                    <a:lumMod val="75000"/>
                  </a:schemeClr>
                </a:solidFill>
                <a:latin typeface="Anton" pitchFamily="2" charset="0"/>
                <a:ea typeface="Anton" pitchFamily="34" charset="-122"/>
                <a:cs typeface="Arabic Typesetting" panose="03020402040406030203" pitchFamily="66" charset="-78"/>
              </a:rPr>
              <a:t>Kiểm định và Đánh giá</a:t>
            </a:r>
            <a:r>
              <a:rPr lang="en-US" sz="3550">
                <a:solidFill>
                  <a:schemeClr val="accent6">
                    <a:lumMod val="75000"/>
                  </a:schemeClr>
                </a:solidFill>
                <a:latin typeface="Anton" pitchFamily="2" charset="0"/>
                <a:ea typeface="Anton" pitchFamily="34" charset="-122"/>
                <a:cs typeface="Arabic Typesetting" panose="03020402040406030203" pitchFamily="66" charset="-78"/>
              </a:rPr>
              <a:t>: </a:t>
            </a:r>
          </a:p>
          <a:p>
            <a:pPr marL="0" indent="0" algn="ctr">
              <a:lnSpc>
                <a:spcPts val="4450"/>
              </a:lnSpc>
              <a:buNone/>
            </a:pPr>
            <a:r>
              <a:rPr lang="en-US" sz="3550">
                <a:solidFill>
                  <a:schemeClr val="accent6">
                    <a:lumMod val="75000"/>
                  </a:schemeClr>
                </a:solidFill>
                <a:latin typeface="Anton" pitchFamily="2" charset="0"/>
                <a:ea typeface="Anton" pitchFamily="34" charset="-122"/>
                <a:cs typeface="Arabic Typesetting" panose="03020402040406030203" pitchFamily="66" charset="-78"/>
              </a:rPr>
              <a:t>Hướng </a:t>
            </a:r>
            <a:r>
              <a:rPr lang="en-US" sz="3550" dirty="0">
                <a:solidFill>
                  <a:schemeClr val="accent6">
                    <a:lumMod val="75000"/>
                  </a:schemeClr>
                </a:solidFill>
                <a:latin typeface="Anton" pitchFamily="2" charset="0"/>
                <a:ea typeface="Anton" pitchFamily="34" charset="-122"/>
                <a:cs typeface="Arabic Typesetting" panose="03020402040406030203" pitchFamily="66" charset="-78"/>
              </a:rPr>
              <a:t>tới Không gian Xanh Bền vững</a:t>
            </a:r>
            <a:endParaRPr lang="en-US" sz="3550" dirty="0">
              <a:solidFill>
                <a:schemeClr val="accent6">
                  <a:lumMod val="75000"/>
                </a:schemeClr>
              </a:solidFill>
              <a:latin typeface="Anton" pitchFamily="2" charset="0"/>
              <a:cs typeface="Arabic Typesetting" panose="03020402040406030203" pitchFamily="66" charset="-78"/>
            </a:endParaRPr>
          </a:p>
        </p:txBody>
      </p:sp>
      <p:pic>
        <p:nvPicPr>
          <p:cNvPr id="1026" name="Picture 2">
            <a:extLst>
              <a:ext uri="{FF2B5EF4-FFF2-40B4-BE49-F238E27FC236}">
                <a16:creationId xmlns:a16="http://schemas.microsoft.com/office/drawing/2014/main" id="{D6A57478-FD79-2D5B-4657-10A7A13EC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69227"/>
            <a:ext cx="12192000" cy="4000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7E83052-4690-D1CA-2688-090C727F5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29721"/>
          </a:xfrm>
          <a:prstGeom prst="rect">
            <a:avLst/>
          </a:prstGeom>
        </p:spPr>
      </p:pic>
      <p:sp>
        <p:nvSpPr>
          <p:cNvPr id="9" name="Slide Number Placeholder 8">
            <a:extLst>
              <a:ext uri="{FF2B5EF4-FFF2-40B4-BE49-F238E27FC236}">
                <a16:creationId xmlns:a16="http://schemas.microsoft.com/office/drawing/2014/main" id="{83461F15-4BF1-158C-0C67-A82AA630ABA5}"/>
              </a:ext>
            </a:extLst>
          </p:cNvPr>
          <p:cNvSpPr>
            <a:spLocks noGrp="1"/>
          </p:cNvSpPr>
          <p:nvPr>
            <p:ph type="sldNum" sz="quarter" idx="12"/>
          </p:nvPr>
        </p:nvSpPr>
        <p:spPr/>
        <p:txBody>
          <a:bodyPr/>
          <a:lstStyle/>
          <a:p>
            <a:fld id="{731497E1-A0E9-449F-8119-DCD05FC59F7E}" type="slidenum">
              <a:rPr lang="en-US" smtClean="0"/>
              <a:t>1</a:t>
            </a:fld>
            <a:endParaRPr lang="en-US"/>
          </a:p>
        </p:txBody>
      </p:sp>
    </p:spTree>
    <p:extLst>
      <p:ext uri="{BB962C8B-B14F-4D97-AF65-F5344CB8AC3E}">
        <p14:creationId xmlns:p14="http://schemas.microsoft.com/office/powerpoint/2010/main" val="114630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38224-D62C-EFE9-7A8A-6FC4C7BC573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D2A84E5-64C8-27EA-3B4B-7AD1A0C60976}"/>
              </a:ext>
            </a:extLst>
          </p:cNvPr>
          <p:cNvSpPr/>
          <p:nvPr/>
        </p:nvSpPr>
        <p:spPr>
          <a:xfrm>
            <a:off x="670808" y="1073459"/>
            <a:ext cx="6713220" cy="42922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350"/>
              </a:lnSpc>
              <a:buNone/>
            </a:pPr>
            <a:r>
              <a:rPr lang="en-US" sz="2700">
                <a:solidFill>
                  <a:schemeClr val="accent6">
                    <a:lumMod val="75000"/>
                  </a:schemeClr>
                </a:solidFill>
                <a:latin typeface="Anton" pitchFamily="34" charset="0"/>
                <a:ea typeface="Anton" pitchFamily="34" charset="-122"/>
                <a:cs typeface="Anton" pitchFamily="34" charset="-120"/>
              </a:rPr>
              <a:t>5.1</a:t>
            </a:r>
            <a:r>
              <a:rPr lang="en-US" sz="2700" dirty="0">
                <a:solidFill>
                  <a:schemeClr val="accent6">
                    <a:lumMod val="75000"/>
                  </a:schemeClr>
                </a:solidFill>
                <a:latin typeface="Anton" pitchFamily="34" charset="0"/>
                <a:ea typeface="Anton" pitchFamily="34" charset="-122"/>
                <a:cs typeface="Anton" pitchFamily="34" charset="-120"/>
              </a:rPr>
              <a:t>. Mời Thanh Tra Kiểm Duyệt Tiêu Chuẩn Xây Dựng</a:t>
            </a:r>
            <a:endParaRPr lang="en-US" sz="2700" dirty="0">
              <a:solidFill>
                <a:schemeClr val="accent6">
                  <a:lumMod val="75000"/>
                </a:schemeClr>
              </a:solidFill>
            </a:endParaRPr>
          </a:p>
        </p:txBody>
      </p:sp>
      <p:pic>
        <p:nvPicPr>
          <p:cNvPr id="4" name="Image 0">
            <a:extLst>
              <a:ext uri="{FF2B5EF4-FFF2-40B4-BE49-F238E27FC236}">
                <a16:creationId xmlns:a16="http://schemas.microsoft.com/office/drawing/2014/main" id="{DAFDC6AF-3599-2D33-DAC5-F4B15AD15D6F}"/>
              </a:ext>
            </a:extLst>
          </p:cNvPr>
          <p:cNvPicPr>
            <a:picLocks noChangeAspect="1"/>
          </p:cNvPicPr>
          <p:nvPr/>
        </p:nvPicPr>
        <p:blipFill>
          <a:blip r:embed="rId2"/>
          <a:stretch>
            <a:fillRect/>
          </a:stretch>
        </p:blipFill>
        <p:spPr>
          <a:xfrm>
            <a:off x="1391310" y="1706925"/>
            <a:ext cx="3629799" cy="3629799"/>
          </a:xfrm>
          <a:prstGeom prst="rect">
            <a:avLst/>
          </a:prstGeom>
        </p:spPr>
      </p:pic>
      <p:sp>
        <p:nvSpPr>
          <p:cNvPr id="27" name="Text 1">
            <a:extLst>
              <a:ext uri="{FF2B5EF4-FFF2-40B4-BE49-F238E27FC236}">
                <a16:creationId xmlns:a16="http://schemas.microsoft.com/office/drawing/2014/main" id="{2D411E33-6182-B834-0CAE-B322A99617D4}"/>
              </a:ext>
            </a:extLst>
          </p:cNvPr>
          <p:cNvSpPr/>
          <p:nvPr/>
        </p:nvSpPr>
        <p:spPr>
          <a:xfrm>
            <a:off x="-399455" y="8107247"/>
            <a:ext cx="8067437" cy="175736"/>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350"/>
              </a:lnSpc>
              <a:buNone/>
            </a:pPr>
            <a:r>
              <a:rPr lang="en-US" sz="850" dirty="0">
                <a:solidFill>
                  <a:schemeClr val="accent6">
                    <a:lumMod val="75000"/>
                  </a:schemeClr>
                </a:solidFill>
                <a:latin typeface="Fira Sans" pitchFamily="34" charset="0"/>
                <a:ea typeface="Fira Sans" pitchFamily="34" charset="-122"/>
                <a:cs typeface="Fira Sans" pitchFamily="34" charset="-120"/>
              </a:rPr>
              <a:t>Kiểm tra nghiêm ngặt từng hạng mục công trình</a:t>
            </a:r>
            <a:endParaRPr lang="en-US" sz="850" dirty="0">
              <a:solidFill>
                <a:schemeClr val="accent6">
                  <a:lumMod val="75000"/>
                </a:schemeClr>
              </a:solidFill>
            </a:endParaRPr>
          </a:p>
        </p:txBody>
      </p:sp>
      <p:sp>
        <p:nvSpPr>
          <p:cNvPr id="29" name="Shape 3">
            <a:extLst>
              <a:ext uri="{FF2B5EF4-FFF2-40B4-BE49-F238E27FC236}">
                <a16:creationId xmlns:a16="http://schemas.microsoft.com/office/drawing/2014/main" id="{34E50D22-8119-7CF0-6700-490EEDF97010}"/>
              </a:ext>
            </a:extLst>
          </p:cNvPr>
          <p:cNvSpPr/>
          <p:nvPr/>
        </p:nvSpPr>
        <p:spPr>
          <a:xfrm>
            <a:off x="5671358" y="2109042"/>
            <a:ext cx="60960" cy="1138833"/>
          </a:xfrm>
          <a:prstGeom prst="roundRect">
            <a:avLst>
              <a:gd name="adj" fmla="val 33793"/>
            </a:avLst>
          </a:prstGeom>
          <a:solidFill>
            <a:schemeClr val="accent6">
              <a:lumMod val="60000"/>
              <a:lumOff val="40000"/>
            </a:schemeClr>
          </a:solidFill>
          <a:ln/>
        </p:spPr>
        <p:txBody>
          <a:bodyPr/>
          <a:lstStyle/>
          <a:p>
            <a:endParaRPr lang="en-US">
              <a:solidFill>
                <a:schemeClr val="accent6">
                  <a:lumMod val="75000"/>
                </a:schemeClr>
              </a:solidFill>
            </a:endParaRPr>
          </a:p>
        </p:txBody>
      </p:sp>
      <p:sp>
        <p:nvSpPr>
          <p:cNvPr id="30" name="Text 4">
            <a:extLst>
              <a:ext uri="{FF2B5EF4-FFF2-40B4-BE49-F238E27FC236}">
                <a16:creationId xmlns:a16="http://schemas.microsoft.com/office/drawing/2014/main" id="{8731FA60-C7C6-92F0-2AC3-787CA1865811}"/>
              </a:ext>
            </a:extLst>
          </p:cNvPr>
          <p:cNvSpPr/>
          <p:nvPr/>
        </p:nvSpPr>
        <p:spPr>
          <a:xfrm>
            <a:off x="5884837" y="2261561"/>
            <a:ext cx="2060019" cy="25741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buNone/>
            </a:pPr>
            <a:r>
              <a:rPr lang="en-US" dirty="0">
                <a:solidFill>
                  <a:schemeClr val="accent6">
                    <a:lumMod val="75000"/>
                  </a:schemeClr>
                </a:solidFill>
                <a:latin typeface="Anton" pitchFamily="2" charset="0"/>
                <a:ea typeface="Anton" pitchFamily="34" charset="-122"/>
                <a:cs typeface="Anton" pitchFamily="34" charset="-120"/>
              </a:rPr>
              <a:t>Mục tiêu</a:t>
            </a:r>
            <a:endParaRPr lang="en-US" dirty="0">
              <a:solidFill>
                <a:schemeClr val="accent6">
                  <a:lumMod val="75000"/>
                </a:schemeClr>
              </a:solidFill>
              <a:latin typeface="Anton" pitchFamily="2" charset="0"/>
            </a:endParaRPr>
          </a:p>
        </p:txBody>
      </p:sp>
      <p:sp>
        <p:nvSpPr>
          <p:cNvPr id="31" name="Text 5">
            <a:extLst>
              <a:ext uri="{FF2B5EF4-FFF2-40B4-BE49-F238E27FC236}">
                <a16:creationId xmlns:a16="http://schemas.microsoft.com/office/drawing/2014/main" id="{ED45F8FB-633D-4AA0-74EE-C6C2511C7D84}"/>
              </a:ext>
            </a:extLst>
          </p:cNvPr>
          <p:cNvSpPr/>
          <p:nvPr/>
        </p:nvSpPr>
        <p:spPr>
          <a:xfrm>
            <a:off x="5884837" y="2656253"/>
            <a:ext cx="4915853" cy="439102"/>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buNone/>
            </a:pPr>
            <a:r>
              <a:rPr lang="en-US" dirty="0">
                <a:solidFill>
                  <a:schemeClr val="accent6">
                    <a:lumMod val="75000"/>
                  </a:schemeClr>
                </a:solidFill>
                <a:latin typeface="Anton" pitchFamily="2" charset="0"/>
                <a:ea typeface="Fira Sans" pitchFamily="34" charset="-122"/>
                <a:cs typeface="Fira Sans" pitchFamily="34" charset="-120"/>
              </a:rPr>
              <a:t>Đảm bảo công trình tuân thủ các quy định xây dựng hiện hành và tiêu chuẩn chất lượng cao nhất.</a:t>
            </a:r>
            <a:endParaRPr lang="en-US" dirty="0">
              <a:solidFill>
                <a:schemeClr val="accent6">
                  <a:lumMod val="75000"/>
                </a:schemeClr>
              </a:solidFill>
              <a:latin typeface="Anton" pitchFamily="2" charset="0"/>
            </a:endParaRPr>
          </a:p>
        </p:txBody>
      </p:sp>
      <p:sp>
        <p:nvSpPr>
          <p:cNvPr id="33" name="Shape 7">
            <a:extLst>
              <a:ext uri="{FF2B5EF4-FFF2-40B4-BE49-F238E27FC236}">
                <a16:creationId xmlns:a16="http://schemas.microsoft.com/office/drawing/2014/main" id="{E35D43FE-EB93-E2ED-B766-7D4F07E6488A}"/>
              </a:ext>
            </a:extLst>
          </p:cNvPr>
          <p:cNvSpPr/>
          <p:nvPr/>
        </p:nvSpPr>
        <p:spPr>
          <a:xfrm>
            <a:off x="5671358" y="3385154"/>
            <a:ext cx="60960" cy="1454348"/>
          </a:xfrm>
          <a:prstGeom prst="roundRect">
            <a:avLst>
              <a:gd name="adj" fmla="val 33793"/>
            </a:avLst>
          </a:prstGeom>
          <a:solidFill>
            <a:schemeClr val="accent6">
              <a:lumMod val="60000"/>
              <a:lumOff val="40000"/>
            </a:schemeClr>
          </a:solidFill>
          <a:ln/>
        </p:spPr>
        <p:txBody>
          <a:bodyPr/>
          <a:lstStyle/>
          <a:p>
            <a:endParaRPr lang="en-US">
              <a:solidFill>
                <a:schemeClr val="accent6">
                  <a:lumMod val="75000"/>
                </a:schemeClr>
              </a:solidFill>
            </a:endParaRPr>
          </a:p>
        </p:txBody>
      </p:sp>
      <p:sp>
        <p:nvSpPr>
          <p:cNvPr id="34" name="Text 8">
            <a:extLst>
              <a:ext uri="{FF2B5EF4-FFF2-40B4-BE49-F238E27FC236}">
                <a16:creationId xmlns:a16="http://schemas.microsoft.com/office/drawing/2014/main" id="{657C2E09-90A0-1651-143A-F4D623F284A4}"/>
              </a:ext>
            </a:extLst>
          </p:cNvPr>
          <p:cNvSpPr/>
          <p:nvPr/>
        </p:nvSpPr>
        <p:spPr>
          <a:xfrm>
            <a:off x="5884837" y="3537673"/>
            <a:ext cx="2060019" cy="25741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buNone/>
            </a:pPr>
            <a:r>
              <a:rPr lang="en-US" dirty="0">
                <a:solidFill>
                  <a:schemeClr val="accent6">
                    <a:lumMod val="75000"/>
                  </a:schemeClr>
                </a:solidFill>
                <a:latin typeface="Anton" pitchFamily="2" charset="0"/>
                <a:ea typeface="Anton" pitchFamily="34" charset="-122"/>
                <a:cs typeface="Anton" pitchFamily="34" charset="-120"/>
              </a:rPr>
              <a:t>Quy trình</a:t>
            </a:r>
            <a:endParaRPr lang="en-US" dirty="0">
              <a:solidFill>
                <a:schemeClr val="accent6">
                  <a:lumMod val="75000"/>
                </a:schemeClr>
              </a:solidFill>
              <a:latin typeface="Anton" pitchFamily="2" charset="0"/>
            </a:endParaRPr>
          </a:p>
        </p:txBody>
      </p:sp>
      <p:sp>
        <p:nvSpPr>
          <p:cNvPr id="35" name="Text 9">
            <a:extLst>
              <a:ext uri="{FF2B5EF4-FFF2-40B4-BE49-F238E27FC236}">
                <a16:creationId xmlns:a16="http://schemas.microsoft.com/office/drawing/2014/main" id="{4F9D8862-160B-7F6E-5C58-B13117B0E20E}"/>
              </a:ext>
            </a:extLst>
          </p:cNvPr>
          <p:cNvSpPr/>
          <p:nvPr/>
        </p:nvSpPr>
        <p:spPr>
          <a:xfrm>
            <a:off x="5884837" y="3932365"/>
            <a:ext cx="4915853" cy="21955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buSzPct val="100000"/>
              <a:buChar char="•"/>
            </a:pPr>
            <a:r>
              <a:rPr lang="en-US" dirty="0">
                <a:solidFill>
                  <a:schemeClr val="accent6">
                    <a:lumMod val="75000"/>
                  </a:schemeClr>
                </a:solidFill>
                <a:latin typeface="Anton" pitchFamily="2" charset="0"/>
                <a:ea typeface="Fira Sans" pitchFamily="34" charset="-122"/>
                <a:cs typeface="Fira Sans" pitchFamily="34" charset="-120"/>
              </a:rPr>
              <a:t>Kiểm tra kết cấu, vật liệu, hệ thống kỹ thuật.</a:t>
            </a:r>
            <a:endParaRPr lang="en-US" dirty="0">
              <a:solidFill>
                <a:schemeClr val="accent6">
                  <a:lumMod val="75000"/>
                </a:schemeClr>
              </a:solidFill>
              <a:latin typeface="Anton" pitchFamily="2" charset="0"/>
            </a:endParaRPr>
          </a:p>
        </p:txBody>
      </p:sp>
      <p:sp>
        <p:nvSpPr>
          <p:cNvPr id="36" name="Text 10">
            <a:extLst>
              <a:ext uri="{FF2B5EF4-FFF2-40B4-BE49-F238E27FC236}">
                <a16:creationId xmlns:a16="http://schemas.microsoft.com/office/drawing/2014/main" id="{0818E361-F133-A349-8FC2-E0C6E49A6396}"/>
              </a:ext>
            </a:extLst>
          </p:cNvPr>
          <p:cNvSpPr/>
          <p:nvPr/>
        </p:nvSpPr>
        <p:spPr>
          <a:xfrm>
            <a:off x="5884837" y="4199898"/>
            <a:ext cx="4915853" cy="21955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buSzPct val="100000"/>
              <a:buChar char="•"/>
            </a:pPr>
            <a:r>
              <a:rPr lang="en-US" dirty="0">
                <a:solidFill>
                  <a:schemeClr val="accent6">
                    <a:lumMod val="75000"/>
                  </a:schemeClr>
                </a:solidFill>
                <a:latin typeface="Anton" pitchFamily="2" charset="0"/>
                <a:ea typeface="Fira Sans" pitchFamily="34" charset="-122"/>
                <a:cs typeface="Fira Sans" pitchFamily="34" charset="-120"/>
              </a:rPr>
              <a:t>Đánh giá an toàn lao động và phòng cháy chữa cháy.</a:t>
            </a:r>
            <a:endParaRPr lang="en-US" dirty="0">
              <a:solidFill>
                <a:schemeClr val="accent6">
                  <a:lumMod val="75000"/>
                </a:schemeClr>
              </a:solidFill>
              <a:latin typeface="Anton" pitchFamily="2" charset="0"/>
            </a:endParaRPr>
          </a:p>
        </p:txBody>
      </p:sp>
      <p:sp>
        <p:nvSpPr>
          <p:cNvPr id="37" name="Text 11">
            <a:extLst>
              <a:ext uri="{FF2B5EF4-FFF2-40B4-BE49-F238E27FC236}">
                <a16:creationId xmlns:a16="http://schemas.microsoft.com/office/drawing/2014/main" id="{B750D54B-814F-36D7-2FEB-5BC1E4351BFF}"/>
              </a:ext>
            </a:extLst>
          </p:cNvPr>
          <p:cNvSpPr/>
          <p:nvPr/>
        </p:nvSpPr>
        <p:spPr>
          <a:xfrm>
            <a:off x="5884837" y="4467432"/>
            <a:ext cx="4915853" cy="21955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buSzPct val="100000"/>
              <a:buChar char="•"/>
            </a:pPr>
            <a:r>
              <a:rPr lang="en-US" dirty="0">
                <a:solidFill>
                  <a:schemeClr val="accent6">
                    <a:lumMod val="75000"/>
                  </a:schemeClr>
                </a:solidFill>
                <a:latin typeface="Anton" pitchFamily="2" charset="0"/>
                <a:ea typeface="Fira Sans" pitchFamily="34" charset="-122"/>
                <a:cs typeface="Fira Sans" pitchFamily="34" charset="-120"/>
              </a:rPr>
              <a:t>Xác minh hồ sơ pháp lý và giấy phép xây dựng.</a:t>
            </a:r>
            <a:endParaRPr lang="en-US" dirty="0">
              <a:solidFill>
                <a:schemeClr val="accent6">
                  <a:lumMod val="75000"/>
                </a:schemeClr>
              </a:solidFill>
              <a:latin typeface="Anton" pitchFamily="2" charset="0"/>
            </a:endParaRPr>
          </a:p>
        </p:txBody>
      </p:sp>
      <p:sp>
        <p:nvSpPr>
          <p:cNvPr id="38" name="Text 12">
            <a:extLst>
              <a:ext uri="{FF2B5EF4-FFF2-40B4-BE49-F238E27FC236}">
                <a16:creationId xmlns:a16="http://schemas.microsoft.com/office/drawing/2014/main" id="{D4901598-C67A-0A9F-6417-4BE6B7827A94}"/>
              </a:ext>
            </a:extLst>
          </p:cNvPr>
          <p:cNvSpPr/>
          <p:nvPr/>
        </p:nvSpPr>
        <p:spPr>
          <a:xfrm>
            <a:off x="-399455" y="8560994"/>
            <a:ext cx="13669089" cy="21955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00"/>
              </a:lnSpc>
              <a:buNone/>
            </a:pPr>
            <a:r>
              <a:rPr lang="en-US" sz="1050" dirty="0">
                <a:solidFill>
                  <a:schemeClr val="accent6">
                    <a:lumMod val="75000"/>
                  </a:schemeClr>
                </a:solidFill>
                <a:latin typeface="Fira Sans" pitchFamily="34" charset="0"/>
                <a:ea typeface="Fira Sans" pitchFamily="34" charset="-122"/>
                <a:cs typeface="Fira Sans" pitchFamily="34" charset="-120"/>
              </a:rPr>
              <a:t>Thời gian: 3 ngày | Chi phí: 25 triệu VND</a:t>
            </a:r>
            <a:endParaRPr lang="en-US" sz="1050" dirty="0">
              <a:solidFill>
                <a:schemeClr val="accent6">
                  <a:lumMod val="75000"/>
                </a:schemeClr>
              </a:solidFill>
            </a:endParaRPr>
          </a:p>
        </p:txBody>
      </p:sp>
      <p:sp>
        <p:nvSpPr>
          <p:cNvPr id="40" name="TextBox 39">
            <a:extLst>
              <a:ext uri="{FF2B5EF4-FFF2-40B4-BE49-F238E27FC236}">
                <a16:creationId xmlns:a16="http://schemas.microsoft.com/office/drawing/2014/main" id="{0EB2FD65-36A7-E023-DE6C-177F3FD95FBA}"/>
              </a:ext>
            </a:extLst>
          </p:cNvPr>
          <p:cNvSpPr txBox="1"/>
          <p:nvPr/>
        </p:nvSpPr>
        <p:spPr>
          <a:xfrm>
            <a:off x="5554390" y="4912890"/>
            <a:ext cx="6878320" cy="423834"/>
          </a:xfrm>
          <a:prstGeom prst="rect">
            <a:avLst/>
          </a:prstGeom>
          <a:noFill/>
        </p:spPr>
        <p:txBody>
          <a:bodyPr wrap="square">
            <a:spAutoFit/>
          </a:bodyPr>
          <a:lstStyle/>
          <a:p>
            <a:pPr marL="0" indent="0" algn="l">
              <a:lnSpc>
                <a:spcPts val="2850"/>
              </a:lnSpc>
              <a:buNone/>
            </a:pPr>
            <a:r>
              <a:rPr lang="en-US">
                <a:latin typeface="Arial" panose="020B0604020202020204" pitchFamily="34" charset="0"/>
                <a:ea typeface="Fira Sans" pitchFamily="34" charset="-122"/>
                <a:cs typeface="Arial" panose="020B0604020202020204" pitchFamily="34" charset="0"/>
              </a:rPr>
              <a:t>Thời gian: 3 ngày | Chi phí: 25 triệu VND</a:t>
            </a:r>
            <a:endParaRPr lang="en-US" dirty="0">
              <a:latin typeface="Arial" panose="020B0604020202020204" pitchFamily="34" charset="0"/>
              <a:cs typeface="Arial" panose="020B0604020202020204" pitchFamily="34" charset="0"/>
            </a:endParaRPr>
          </a:p>
        </p:txBody>
      </p:sp>
      <p:sp>
        <p:nvSpPr>
          <p:cNvPr id="41" name="Slide Number Placeholder 40">
            <a:extLst>
              <a:ext uri="{FF2B5EF4-FFF2-40B4-BE49-F238E27FC236}">
                <a16:creationId xmlns:a16="http://schemas.microsoft.com/office/drawing/2014/main" id="{B4E7BA9D-254C-D0CF-5634-45FD40492A0A}"/>
              </a:ext>
            </a:extLst>
          </p:cNvPr>
          <p:cNvSpPr>
            <a:spLocks noGrp="1"/>
          </p:cNvSpPr>
          <p:nvPr>
            <p:ph type="sldNum" sz="quarter" idx="12"/>
          </p:nvPr>
        </p:nvSpPr>
        <p:spPr/>
        <p:txBody>
          <a:bodyPr/>
          <a:lstStyle/>
          <a:p>
            <a:fld id="{731497E1-A0E9-449F-8119-DCD05FC59F7E}" type="slidenum">
              <a:rPr lang="en-US" smtClean="0"/>
              <a:t>10</a:t>
            </a:fld>
            <a:endParaRPr lang="en-US"/>
          </a:p>
        </p:txBody>
      </p:sp>
    </p:spTree>
    <p:extLst>
      <p:ext uri="{BB962C8B-B14F-4D97-AF65-F5344CB8AC3E}">
        <p14:creationId xmlns:p14="http://schemas.microsoft.com/office/powerpoint/2010/main" val="3936592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281F3-6EC3-6F80-AAF2-FBD1B3ADB81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C67760C-C07B-E854-ACF8-647961AA1581}"/>
              </a:ext>
            </a:extLst>
          </p:cNvPr>
          <p:cNvSpPr/>
          <p:nvPr/>
        </p:nvSpPr>
        <p:spPr>
          <a:xfrm>
            <a:off x="927675" y="898466"/>
            <a:ext cx="6990755" cy="47101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700"/>
              </a:lnSpc>
              <a:buNone/>
            </a:pPr>
            <a:r>
              <a:rPr lang="en-US" sz="2700">
                <a:solidFill>
                  <a:schemeClr val="accent6">
                    <a:lumMod val="75000"/>
                  </a:schemeClr>
                </a:solidFill>
                <a:latin typeface="Anton" pitchFamily="2" charset="0"/>
                <a:ea typeface="Anton" pitchFamily="34" charset="-122"/>
                <a:cs typeface="Anton" pitchFamily="34" charset="-120"/>
              </a:rPr>
              <a:t>5.2</a:t>
            </a:r>
            <a:r>
              <a:rPr lang="en-US" sz="2700" dirty="0">
                <a:solidFill>
                  <a:schemeClr val="accent6">
                    <a:lumMod val="75000"/>
                  </a:schemeClr>
                </a:solidFill>
                <a:latin typeface="Anton" pitchFamily="2" charset="0"/>
                <a:ea typeface="Anton" pitchFamily="34" charset="-122"/>
                <a:cs typeface="Anton" pitchFamily="34" charset="-120"/>
              </a:rPr>
              <a:t>. Kiểm Định Tiêu Chuẩn Môi Trường – Sinh Thái</a:t>
            </a:r>
            <a:endParaRPr lang="en-US" sz="2700" dirty="0">
              <a:solidFill>
                <a:schemeClr val="accent6">
                  <a:lumMod val="75000"/>
                </a:schemeClr>
              </a:solidFill>
              <a:latin typeface="Anton" pitchFamily="2" charset="0"/>
            </a:endParaRPr>
          </a:p>
        </p:txBody>
      </p:sp>
      <p:sp>
        <p:nvSpPr>
          <p:cNvPr id="6" name="Shape 2">
            <a:extLst>
              <a:ext uri="{FF2B5EF4-FFF2-40B4-BE49-F238E27FC236}">
                <a16:creationId xmlns:a16="http://schemas.microsoft.com/office/drawing/2014/main" id="{A61C42F9-D4EA-9321-7CA5-AADC7A65A5CB}"/>
              </a:ext>
            </a:extLst>
          </p:cNvPr>
          <p:cNvSpPr/>
          <p:nvPr/>
        </p:nvSpPr>
        <p:spPr>
          <a:xfrm>
            <a:off x="1073546" y="1855133"/>
            <a:ext cx="60960" cy="1247418"/>
          </a:xfrm>
          <a:prstGeom prst="roundRect">
            <a:avLst>
              <a:gd name="adj" fmla="val 37091"/>
            </a:avLst>
          </a:prstGeom>
          <a:solidFill>
            <a:schemeClr val="accent6">
              <a:lumMod val="60000"/>
              <a:lumOff val="40000"/>
            </a:schemeClr>
          </a:solidFill>
          <a:ln/>
        </p:spPr>
        <p:txBody>
          <a:bodyPr/>
          <a:lstStyle/>
          <a:p>
            <a:endParaRPr lang="en-US">
              <a:solidFill>
                <a:schemeClr val="accent6">
                  <a:lumMod val="75000"/>
                </a:schemeClr>
              </a:solidFill>
              <a:latin typeface="Anton" pitchFamily="2" charset="0"/>
            </a:endParaRPr>
          </a:p>
        </p:txBody>
      </p:sp>
      <p:sp>
        <p:nvSpPr>
          <p:cNvPr id="7" name="Text 3">
            <a:extLst>
              <a:ext uri="{FF2B5EF4-FFF2-40B4-BE49-F238E27FC236}">
                <a16:creationId xmlns:a16="http://schemas.microsoft.com/office/drawing/2014/main" id="{ADD6DCE9-7850-522B-9D1C-969CA86859BC}"/>
              </a:ext>
            </a:extLst>
          </p:cNvPr>
          <p:cNvSpPr/>
          <p:nvPr/>
        </p:nvSpPr>
        <p:spPr>
          <a:xfrm>
            <a:off x="1300479" y="2021106"/>
            <a:ext cx="2260997" cy="28253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r>
              <a:rPr lang="en-US" dirty="0">
                <a:solidFill>
                  <a:schemeClr val="accent6">
                    <a:lumMod val="75000"/>
                  </a:schemeClr>
                </a:solidFill>
                <a:latin typeface="Anton" pitchFamily="2" charset="0"/>
                <a:ea typeface="Anton" pitchFamily="34" charset="-122"/>
                <a:cs typeface="Anton" pitchFamily="34" charset="-120"/>
              </a:rPr>
              <a:t>Cam kết Xanh</a:t>
            </a:r>
            <a:endParaRPr lang="en-US" dirty="0">
              <a:solidFill>
                <a:schemeClr val="accent6">
                  <a:lumMod val="75000"/>
                </a:schemeClr>
              </a:solidFill>
              <a:latin typeface="Anton" pitchFamily="2" charset="0"/>
            </a:endParaRPr>
          </a:p>
        </p:txBody>
      </p:sp>
      <p:sp>
        <p:nvSpPr>
          <p:cNvPr id="8" name="Text 4">
            <a:extLst>
              <a:ext uri="{FF2B5EF4-FFF2-40B4-BE49-F238E27FC236}">
                <a16:creationId xmlns:a16="http://schemas.microsoft.com/office/drawing/2014/main" id="{445E4002-DC74-B29A-3556-C5730E5D5D16}"/>
              </a:ext>
            </a:extLst>
          </p:cNvPr>
          <p:cNvSpPr/>
          <p:nvPr/>
        </p:nvSpPr>
        <p:spPr>
          <a:xfrm>
            <a:off x="1300479" y="2454374"/>
            <a:ext cx="5528905" cy="48220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850"/>
              </a:lnSpc>
              <a:buNone/>
            </a:pPr>
            <a:r>
              <a:rPr lang="en-US" dirty="0">
                <a:latin typeface="Arial" panose="020B0604020202020204" pitchFamily="34" charset="0"/>
                <a:ea typeface="Fira Sans" pitchFamily="34" charset="-122"/>
                <a:cs typeface="Arial" panose="020B0604020202020204" pitchFamily="34" charset="0"/>
              </a:rPr>
              <a:t>Đảm bảo dự án không gây tác động tiêu cực đến môi trường xung quanh, thúc đẩy đa dạng sinh học.</a:t>
            </a:r>
            <a:endParaRPr lang="en-US" dirty="0">
              <a:latin typeface="Arial" panose="020B0604020202020204" pitchFamily="34" charset="0"/>
              <a:cs typeface="Arial" panose="020B0604020202020204" pitchFamily="34" charset="0"/>
            </a:endParaRPr>
          </a:p>
        </p:txBody>
      </p:sp>
      <p:sp>
        <p:nvSpPr>
          <p:cNvPr id="10" name="Shape 6">
            <a:extLst>
              <a:ext uri="{FF2B5EF4-FFF2-40B4-BE49-F238E27FC236}">
                <a16:creationId xmlns:a16="http://schemas.microsoft.com/office/drawing/2014/main" id="{A3066AD3-03CF-8ACE-6137-6DA733260EFE}"/>
              </a:ext>
            </a:extLst>
          </p:cNvPr>
          <p:cNvSpPr/>
          <p:nvPr/>
        </p:nvSpPr>
        <p:spPr>
          <a:xfrm>
            <a:off x="1073546" y="3253283"/>
            <a:ext cx="60960" cy="1887855"/>
          </a:xfrm>
          <a:prstGeom prst="roundRect">
            <a:avLst>
              <a:gd name="adj" fmla="val 37091"/>
            </a:avLst>
          </a:prstGeom>
          <a:solidFill>
            <a:schemeClr val="accent6">
              <a:lumMod val="60000"/>
              <a:lumOff val="40000"/>
            </a:schemeClr>
          </a:solidFill>
          <a:ln/>
        </p:spPr>
        <p:txBody>
          <a:bodyPr/>
          <a:lstStyle/>
          <a:p>
            <a:endParaRPr lang="en-US">
              <a:solidFill>
                <a:schemeClr val="accent6">
                  <a:lumMod val="75000"/>
                </a:schemeClr>
              </a:solidFill>
              <a:latin typeface="Anton" pitchFamily="2" charset="0"/>
            </a:endParaRPr>
          </a:p>
        </p:txBody>
      </p:sp>
      <p:sp>
        <p:nvSpPr>
          <p:cNvPr id="11" name="Text 7">
            <a:extLst>
              <a:ext uri="{FF2B5EF4-FFF2-40B4-BE49-F238E27FC236}">
                <a16:creationId xmlns:a16="http://schemas.microsoft.com/office/drawing/2014/main" id="{3B1F9CD9-8E05-DC72-77F3-9BDE44425802}"/>
              </a:ext>
            </a:extLst>
          </p:cNvPr>
          <p:cNvSpPr/>
          <p:nvPr/>
        </p:nvSpPr>
        <p:spPr>
          <a:xfrm>
            <a:off x="1300479" y="3419257"/>
            <a:ext cx="2394942" cy="28253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r>
              <a:rPr lang="en-US" dirty="0">
                <a:solidFill>
                  <a:schemeClr val="accent6">
                    <a:lumMod val="75000"/>
                  </a:schemeClr>
                </a:solidFill>
                <a:latin typeface="Anton" pitchFamily="2" charset="0"/>
                <a:ea typeface="Anton" pitchFamily="34" charset="-122"/>
                <a:cs typeface="Anton" pitchFamily="34" charset="-120"/>
              </a:rPr>
              <a:t>Các chỉ số được kiểm định</a:t>
            </a:r>
            <a:endParaRPr lang="en-US" dirty="0">
              <a:solidFill>
                <a:schemeClr val="accent6">
                  <a:lumMod val="75000"/>
                </a:schemeClr>
              </a:solidFill>
              <a:latin typeface="Anton" pitchFamily="2" charset="0"/>
            </a:endParaRPr>
          </a:p>
        </p:txBody>
      </p:sp>
      <p:sp>
        <p:nvSpPr>
          <p:cNvPr id="12" name="Text 8">
            <a:extLst>
              <a:ext uri="{FF2B5EF4-FFF2-40B4-BE49-F238E27FC236}">
                <a16:creationId xmlns:a16="http://schemas.microsoft.com/office/drawing/2014/main" id="{55F908F0-C7A7-E548-287C-246F655F1361}"/>
              </a:ext>
            </a:extLst>
          </p:cNvPr>
          <p:cNvSpPr/>
          <p:nvPr/>
        </p:nvSpPr>
        <p:spPr>
          <a:xfrm>
            <a:off x="1300479" y="3852525"/>
            <a:ext cx="5528905" cy="24110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1850"/>
              </a:lnSpc>
              <a:buSzPct val="100000"/>
              <a:buChar char="•"/>
            </a:pPr>
            <a:r>
              <a:rPr lang="en-US" dirty="0">
                <a:latin typeface="Arial" panose="020B0604020202020204" pitchFamily="34" charset="0"/>
                <a:ea typeface="Fira Sans" pitchFamily="34" charset="-122"/>
                <a:cs typeface="Arial" panose="020B0604020202020204" pitchFamily="34" charset="0"/>
              </a:rPr>
              <a:t>Chất lượng nước hồ và đất.</a:t>
            </a:r>
            <a:endParaRPr lang="en-US" dirty="0">
              <a:latin typeface="Arial" panose="020B0604020202020204" pitchFamily="34" charset="0"/>
              <a:cs typeface="Arial" panose="020B0604020202020204" pitchFamily="34" charset="0"/>
            </a:endParaRPr>
          </a:p>
        </p:txBody>
      </p:sp>
      <p:sp>
        <p:nvSpPr>
          <p:cNvPr id="13" name="Text 9">
            <a:extLst>
              <a:ext uri="{FF2B5EF4-FFF2-40B4-BE49-F238E27FC236}">
                <a16:creationId xmlns:a16="http://schemas.microsoft.com/office/drawing/2014/main" id="{68B32EA7-A5EF-0B10-68B3-6E8A8A77F558}"/>
              </a:ext>
            </a:extLst>
          </p:cNvPr>
          <p:cNvSpPr/>
          <p:nvPr/>
        </p:nvSpPr>
        <p:spPr>
          <a:xfrm>
            <a:off x="1300479" y="4146371"/>
            <a:ext cx="5528905" cy="24110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1850"/>
              </a:lnSpc>
              <a:buSzPct val="100000"/>
              <a:buChar char="•"/>
            </a:pPr>
            <a:r>
              <a:rPr lang="en-US" dirty="0">
                <a:latin typeface="Arial" panose="020B0604020202020204" pitchFamily="34" charset="0"/>
                <a:ea typeface="Fira Sans" pitchFamily="34" charset="-122"/>
                <a:cs typeface="Arial" panose="020B0604020202020204" pitchFamily="34" charset="0"/>
              </a:rPr>
              <a:t>Mức độ ô nhiễm không khí và tiếng ồn.</a:t>
            </a:r>
            <a:endParaRPr lang="en-US" dirty="0">
              <a:latin typeface="Arial" panose="020B0604020202020204" pitchFamily="34" charset="0"/>
              <a:cs typeface="Arial" panose="020B0604020202020204" pitchFamily="34" charset="0"/>
            </a:endParaRPr>
          </a:p>
        </p:txBody>
      </p:sp>
      <p:sp>
        <p:nvSpPr>
          <p:cNvPr id="14" name="Text 10">
            <a:extLst>
              <a:ext uri="{FF2B5EF4-FFF2-40B4-BE49-F238E27FC236}">
                <a16:creationId xmlns:a16="http://schemas.microsoft.com/office/drawing/2014/main" id="{6B8BB2D8-0122-268D-EED6-23AC4C3099DA}"/>
              </a:ext>
            </a:extLst>
          </p:cNvPr>
          <p:cNvSpPr/>
          <p:nvPr/>
        </p:nvSpPr>
        <p:spPr>
          <a:xfrm>
            <a:off x="1300479" y="4440218"/>
            <a:ext cx="5528905" cy="24110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1850"/>
              </a:lnSpc>
              <a:buSzPct val="100000"/>
              <a:buChar char="•"/>
            </a:pPr>
            <a:r>
              <a:rPr lang="en-US" dirty="0">
                <a:latin typeface="Arial" panose="020B0604020202020204" pitchFamily="34" charset="0"/>
                <a:ea typeface="Fira Sans" pitchFamily="34" charset="-122"/>
                <a:cs typeface="Arial" panose="020B0604020202020204" pitchFamily="34" charset="0"/>
              </a:rPr>
              <a:t>Tác động đến hệ sinh thái động thực vật địa phương.</a:t>
            </a:r>
            <a:endParaRPr lang="en-US" dirty="0">
              <a:latin typeface="Arial" panose="020B0604020202020204" pitchFamily="34" charset="0"/>
              <a:cs typeface="Arial" panose="020B0604020202020204" pitchFamily="34" charset="0"/>
            </a:endParaRPr>
          </a:p>
        </p:txBody>
      </p:sp>
      <p:sp>
        <p:nvSpPr>
          <p:cNvPr id="15" name="Text 11">
            <a:extLst>
              <a:ext uri="{FF2B5EF4-FFF2-40B4-BE49-F238E27FC236}">
                <a16:creationId xmlns:a16="http://schemas.microsoft.com/office/drawing/2014/main" id="{AE42EED2-AAF7-46ED-A0B5-9F3F90578283}"/>
              </a:ext>
            </a:extLst>
          </p:cNvPr>
          <p:cNvSpPr/>
          <p:nvPr/>
        </p:nvSpPr>
        <p:spPr>
          <a:xfrm>
            <a:off x="1300479" y="4734064"/>
            <a:ext cx="5528905" cy="24110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1850"/>
              </a:lnSpc>
              <a:buSzPct val="100000"/>
              <a:buChar char="•"/>
            </a:pPr>
            <a:r>
              <a:rPr lang="en-US" dirty="0">
                <a:latin typeface="Arial" panose="020B0604020202020204" pitchFamily="34" charset="0"/>
                <a:ea typeface="Fira Sans" pitchFamily="34" charset="-122"/>
                <a:cs typeface="Arial" panose="020B0604020202020204" pitchFamily="34" charset="0"/>
              </a:rPr>
              <a:t>Sử dụng vật liệu thân thiện </a:t>
            </a:r>
            <a:r>
              <a:rPr lang="en-US">
                <a:latin typeface="Arial" panose="020B0604020202020204" pitchFamily="34" charset="0"/>
                <a:ea typeface="Fira Sans" pitchFamily="34" charset="-122"/>
                <a:cs typeface="Arial" panose="020B0604020202020204" pitchFamily="34" charset="0"/>
              </a:rPr>
              <a:t>môi trường</a:t>
            </a:r>
            <a:r>
              <a:rPr lang="en-US" dirty="0">
                <a:latin typeface="Arial" panose="020B0604020202020204" pitchFamily="34" charset="0"/>
                <a:ea typeface="Fira Sans" pitchFamily="34" charset="-122"/>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16" name="Image 0">
            <a:extLst>
              <a:ext uri="{FF2B5EF4-FFF2-40B4-BE49-F238E27FC236}">
                <a16:creationId xmlns:a16="http://schemas.microsoft.com/office/drawing/2014/main" id="{63799CD5-3C05-E836-B38A-3C4846675744}"/>
              </a:ext>
            </a:extLst>
          </p:cNvPr>
          <p:cNvPicPr>
            <a:picLocks noChangeAspect="1"/>
          </p:cNvPicPr>
          <p:nvPr/>
        </p:nvPicPr>
        <p:blipFill>
          <a:blip r:embed="rId2"/>
          <a:stretch>
            <a:fillRect/>
          </a:stretch>
        </p:blipFill>
        <p:spPr>
          <a:xfrm>
            <a:off x="6975852" y="1456780"/>
            <a:ext cx="4220469" cy="4220468"/>
          </a:xfrm>
          <a:prstGeom prst="rect">
            <a:avLst/>
          </a:prstGeom>
        </p:spPr>
      </p:pic>
      <p:sp>
        <p:nvSpPr>
          <p:cNvPr id="17" name="Text 12">
            <a:extLst>
              <a:ext uri="{FF2B5EF4-FFF2-40B4-BE49-F238E27FC236}">
                <a16:creationId xmlns:a16="http://schemas.microsoft.com/office/drawing/2014/main" id="{8BD3DB6C-89FC-8366-E6E6-59991FECD07F}"/>
              </a:ext>
            </a:extLst>
          </p:cNvPr>
          <p:cNvSpPr/>
          <p:nvPr/>
        </p:nvSpPr>
        <p:spPr>
          <a:xfrm>
            <a:off x="5746492" y="7431187"/>
            <a:ext cx="7300913" cy="19288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dirty="0">
                <a:solidFill>
                  <a:schemeClr val="accent6">
                    <a:lumMod val="75000"/>
                  </a:schemeClr>
                </a:solidFill>
                <a:latin typeface="Anton" pitchFamily="2" charset="0"/>
                <a:ea typeface="Fira Sans" pitchFamily="34" charset="-122"/>
                <a:cs typeface="Fira Sans" pitchFamily="34" charset="-120"/>
              </a:rPr>
              <a:t>Kiểm tra chất lượng nước hồ và môi trường sống</a:t>
            </a:r>
            <a:endParaRPr lang="en-US" dirty="0">
              <a:solidFill>
                <a:schemeClr val="accent6">
                  <a:lumMod val="75000"/>
                </a:schemeClr>
              </a:solidFill>
              <a:latin typeface="Anton" pitchFamily="2" charset="0"/>
            </a:endParaRPr>
          </a:p>
        </p:txBody>
      </p:sp>
      <p:sp>
        <p:nvSpPr>
          <p:cNvPr id="18" name="Text 13">
            <a:extLst>
              <a:ext uri="{FF2B5EF4-FFF2-40B4-BE49-F238E27FC236}">
                <a16:creationId xmlns:a16="http://schemas.microsoft.com/office/drawing/2014/main" id="{D6A4306E-AB90-5A99-9633-F9F8F7FEC7AD}"/>
              </a:ext>
            </a:extLst>
          </p:cNvPr>
          <p:cNvSpPr/>
          <p:nvPr/>
        </p:nvSpPr>
        <p:spPr>
          <a:xfrm>
            <a:off x="-535365" y="7929225"/>
            <a:ext cx="13575268" cy="24110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850"/>
              </a:lnSpc>
              <a:buNone/>
            </a:pPr>
            <a:r>
              <a:rPr lang="en-US" dirty="0">
                <a:solidFill>
                  <a:schemeClr val="accent6">
                    <a:lumMod val="75000"/>
                  </a:schemeClr>
                </a:solidFill>
                <a:latin typeface="Anton" pitchFamily="2" charset="0"/>
                <a:ea typeface="Fira Sans" pitchFamily="34" charset="-122"/>
                <a:cs typeface="Fira Sans" pitchFamily="34" charset="-120"/>
              </a:rPr>
              <a:t>Thời gian: 4 ngày | Chi phí: 30 triệu VND</a:t>
            </a:r>
            <a:endParaRPr lang="en-US" dirty="0">
              <a:solidFill>
                <a:schemeClr val="accent6">
                  <a:lumMod val="75000"/>
                </a:schemeClr>
              </a:solidFill>
              <a:latin typeface="Anton" pitchFamily="2" charset="0"/>
            </a:endParaRPr>
          </a:p>
        </p:txBody>
      </p:sp>
      <p:sp>
        <p:nvSpPr>
          <p:cNvPr id="20" name="TextBox 19">
            <a:extLst>
              <a:ext uri="{FF2B5EF4-FFF2-40B4-BE49-F238E27FC236}">
                <a16:creationId xmlns:a16="http://schemas.microsoft.com/office/drawing/2014/main" id="{75555F2D-F5C8-1D3B-8D78-77294313DC09}"/>
              </a:ext>
            </a:extLst>
          </p:cNvPr>
          <p:cNvSpPr txBox="1"/>
          <p:nvPr/>
        </p:nvSpPr>
        <p:spPr>
          <a:xfrm>
            <a:off x="2664460" y="5300830"/>
            <a:ext cx="6863080" cy="423834"/>
          </a:xfrm>
          <a:prstGeom prst="rect">
            <a:avLst/>
          </a:prstGeom>
          <a:noFill/>
        </p:spPr>
        <p:txBody>
          <a:bodyPr wrap="square">
            <a:spAutoFit/>
          </a:bodyPr>
          <a:lstStyle/>
          <a:p>
            <a:pPr marL="0" indent="0" algn="l">
              <a:lnSpc>
                <a:spcPts val="2850"/>
              </a:lnSpc>
              <a:buNone/>
            </a:pPr>
            <a:r>
              <a:rPr lang="en-US">
                <a:latin typeface="Arial" panose="020B0604020202020204" pitchFamily="34" charset="0"/>
                <a:ea typeface="Fira Sans" pitchFamily="34" charset="-122"/>
                <a:cs typeface="Arial" panose="020B0604020202020204" pitchFamily="34" charset="0"/>
              </a:rPr>
              <a:t>Thời gian: 4 ngày | Chi phí: 30 triệu VND</a:t>
            </a:r>
            <a:endParaRPr lang="en-US" dirty="0">
              <a:latin typeface="Arial" panose="020B0604020202020204" pitchFamily="34" charset="0"/>
              <a:cs typeface="Arial" panose="020B0604020202020204" pitchFamily="34" charset="0"/>
            </a:endParaRPr>
          </a:p>
        </p:txBody>
      </p:sp>
      <p:sp>
        <p:nvSpPr>
          <p:cNvPr id="21" name="Slide Number Placeholder 20">
            <a:extLst>
              <a:ext uri="{FF2B5EF4-FFF2-40B4-BE49-F238E27FC236}">
                <a16:creationId xmlns:a16="http://schemas.microsoft.com/office/drawing/2014/main" id="{CB3D9B76-0835-1EC9-E29D-E00C68DDC108}"/>
              </a:ext>
            </a:extLst>
          </p:cNvPr>
          <p:cNvSpPr>
            <a:spLocks noGrp="1"/>
          </p:cNvSpPr>
          <p:nvPr>
            <p:ph type="sldNum" sz="quarter" idx="12"/>
          </p:nvPr>
        </p:nvSpPr>
        <p:spPr/>
        <p:txBody>
          <a:bodyPr/>
          <a:lstStyle/>
          <a:p>
            <a:fld id="{731497E1-A0E9-449F-8119-DCD05FC59F7E}" type="slidenum">
              <a:rPr lang="en-US" smtClean="0"/>
              <a:t>11</a:t>
            </a:fld>
            <a:endParaRPr lang="en-US"/>
          </a:p>
        </p:txBody>
      </p:sp>
    </p:spTree>
    <p:extLst>
      <p:ext uri="{BB962C8B-B14F-4D97-AF65-F5344CB8AC3E}">
        <p14:creationId xmlns:p14="http://schemas.microsoft.com/office/powerpoint/2010/main" val="1189194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30612-82C3-A42F-5EA0-06BEF22B948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651D151-59DE-CCD2-2EF6-45550C7B7C70}"/>
              </a:ext>
            </a:extLst>
          </p:cNvPr>
          <p:cNvSpPr/>
          <p:nvPr/>
        </p:nvSpPr>
        <p:spPr>
          <a:xfrm>
            <a:off x="580251" y="989469"/>
            <a:ext cx="11031498" cy="70877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5550"/>
              </a:lnSpc>
              <a:buNone/>
            </a:pPr>
            <a:r>
              <a:rPr lang="en-US" sz="4450">
                <a:solidFill>
                  <a:schemeClr val="accent6">
                    <a:lumMod val="75000"/>
                  </a:schemeClr>
                </a:solidFill>
                <a:latin typeface="Anton" pitchFamily="34" charset="0"/>
                <a:ea typeface="Anton" pitchFamily="34" charset="-122"/>
                <a:cs typeface="Arial" panose="020B0604020202020204" pitchFamily="34" charset="0"/>
              </a:rPr>
              <a:t>5.3</a:t>
            </a:r>
            <a:r>
              <a:rPr lang="en-US" sz="4450" dirty="0">
                <a:solidFill>
                  <a:schemeClr val="accent6">
                    <a:lumMod val="75000"/>
                  </a:schemeClr>
                </a:solidFill>
                <a:latin typeface="Anton" pitchFamily="34" charset="0"/>
                <a:ea typeface="Anton" pitchFamily="34" charset="-122"/>
                <a:cs typeface="Arial" panose="020B0604020202020204" pitchFamily="34" charset="0"/>
              </a:rPr>
              <a:t>. Đánh Giá Tiêu Chí “Không Gian Xanh Bền Vững”</a:t>
            </a:r>
            <a:endParaRPr lang="en-US" sz="4450" dirty="0">
              <a:solidFill>
                <a:schemeClr val="accent6">
                  <a:lumMod val="75000"/>
                </a:schemeClr>
              </a:solidFill>
            </a:endParaRPr>
          </a:p>
        </p:txBody>
      </p:sp>
      <p:sp>
        <p:nvSpPr>
          <p:cNvPr id="4" name="Text 1">
            <a:extLst>
              <a:ext uri="{FF2B5EF4-FFF2-40B4-BE49-F238E27FC236}">
                <a16:creationId xmlns:a16="http://schemas.microsoft.com/office/drawing/2014/main" id="{732ED186-65E4-757C-DB45-04E354FFC80F}"/>
              </a:ext>
            </a:extLst>
          </p:cNvPr>
          <p:cNvSpPr/>
          <p:nvPr/>
        </p:nvSpPr>
        <p:spPr>
          <a:xfrm>
            <a:off x="1" y="1953399"/>
            <a:ext cx="12192000" cy="89868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850"/>
              </a:lnSpc>
              <a:buNone/>
            </a:pPr>
            <a:r>
              <a:rPr lang="en-US" dirty="0">
                <a:latin typeface="Arial" panose="020B0604020202020204" pitchFamily="34" charset="0"/>
                <a:ea typeface="Fira Sans" pitchFamily="34" charset="-122"/>
                <a:cs typeface="Arial" panose="020B0604020202020204" pitchFamily="34" charset="0"/>
              </a:rPr>
              <a:t>Việc đánh giá tiêu chí "Không gian xanh bền vững" là bước quan </a:t>
            </a:r>
            <a:r>
              <a:rPr lang="en-US">
                <a:latin typeface="Arial" panose="020B0604020202020204" pitchFamily="34" charset="0"/>
                <a:ea typeface="Fira Sans" pitchFamily="34" charset="-122"/>
                <a:cs typeface="Arial" panose="020B0604020202020204" pitchFamily="34" charset="0"/>
              </a:rPr>
              <a:t>trọng </a:t>
            </a:r>
          </a:p>
          <a:p>
            <a:pPr marL="0" indent="0" algn="ctr">
              <a:lnSpc>
                <a:spcPts val="2850"/>
              </a:lnSpc>
              <a:buNone/>
            </a:pPr>
            <a:r>
              <a:rPr lang="en-US">
                <a:latin typeface="Arial" panose="020B0604020202020204" pitchFamily="34" charset="0"/>
                <a:ea typeface="Fira Sans" pitchFamily="34" charset="-122"/>
                <a:cs typeface="Arial" panose="020B0604020202020204" pitchFamily="34" charset="0"/>
              </a:rPr>
              <a:t>để </a:t>
            </a:r>
            <a:r>
              <a:rPr lang="en-US" dirty="0">
                <a:latin typeface="Arial" panose="020B0604020202020204" pitchFamily="34" charset="0"/>
                <a:ea typeface="Fira Sans" pitchFamily="34" charset="-122"/>
                <a:cs typeface="Arial" panose="020B0604020202020204" pitchFamily="34" charset="0"/>
              </a:rPr>
              <a:t>khẳng định giá trị sinh thái và cộng đồng của dự án.</a:t>
            </a:r>
            <a:endParaRPr lang="en-US" dirty="0">
              <a:latin typeface="Arial" panose="020B0604020202020204" pitchFamily="34" charset="0"/>
              <a:cs typeface="Arial" panose="020B0604020202020204" pitchFamily="34" charset="0"/>
            </a:endParaRPr>
          </a:p>
        </p:txBody>
      </p:sp>
      <p:sp>
        <p:nvSpPr>
          <p:cNvPr id="5" name="Text 2">
            <a:extLst>
              <a:ext uri="{FF2B5EF4-FFF2-40B4-BE49-F238E27FC236}">
                <a16:creationId xmlns:a16="http://schemas.microsoft.com/office/drawing/2014/main" id="{C95C0980-D75E-6D53-9D08-A01622FD9827}"/>
              </a:ext>
            </a:extLst>
          </p:cNvPr>
          <p:cNvSpPr/>
          <p:nvPr/>
        </p:nvSpPr>
        <p:spPr>
          <a:xfrm>
            <a:off x="1227712" y="3428840"/>
            <a:ext cx="2835235"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dirty="0">
                <a:solidFill>
                  <a:schemeClr val="accent6">
                    <a:lumMod val="75000"/>
                  </a:schemeClr>
                </a:solidFill>
                <a:latin typeface="Arial" panose="020B0604020202020204" pitchFamily="34" charset="0"/>
                <a:ea typeface="Anton" pitchFamily="34" charset="-122"/>
                <a:cs typeface="Arial" panose="020B0604020202020204" pitchFamily="34" charset="0"/>
              </a:rPr>
              <a:t>Hệ thống Cây xanh</a:t>
            </a:r>
            <a:endParaRPr lang="en-US" dirty="0">
              <a:solidFill>
                <a:schemeClr val="accent6">
                  <a:lumMod val="75000"/>
                </a:schemeClr>
              </a:solidFill>
              <a:latin typeface="Arial" panose="020B0604020202020204" pitchFamily="34" charset="0"/>
              <a:cs typeface="Arial" panose="020B0604020202020204" pitchFamily="34" charset="0"/>
            </a:endParaRPr>
          </a:p>
        </p:txBody>
      </p:sp>
      <p:sp>
        <p:nvSpPr>
          <p:cNvPr id="9" name="Text 3">
            <a:extLst>
              <a:ext uri="{FF2B5EF4-FFF2-40B4-BE49-F238E27FC236}">
                <a16:creationId xmlns:a16="http://schemas.microsoft.com/office/drawing/2014/main" id="{8A522EF4-5772-14C7-57C8-DD67729C16EE}"/>
              </a:ext>
            </a:extLst>
          </p:cNvPr>
          <p:cNvSpPr/>
          <p:nvPr/>
        </p:nvSpPr>
        <p:spPr>
          <a:xfrm>
            <a:off x="755750" y="3919419"/>
            <a:ext cx="3307198" cy="72580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dirty="0">
                <a:latin typeface="Arial" panose="020B0604020202020204" pitchFamily="34" charset="0"/>
                <a:ea typeface="Fira Sans" pitchFamily="34" charset="-122"/>
                <a:cs typeface="Arial" panose="020B0604020202020204" pitchFamily="34" charset="0"/>
              </a:rPr>
              <a:t>Tỷ lệ phủ xanh, đa dạng loài cây, khả năng hấp thụ CO2.</a:t>
            </a:r>
            <a:endParaRPr lang="en-US" dirty="0">
              <a:latin typeface="Arial" panose="020B0604020202020204" pitchFamily="34" charset="0"/>
              <a:cs typeface="Arial" panose="020B0604020202020204" pitchFamily="34" charset="0"/>
            </a:endParaRPr>
          </a:p>
        </p:txBody>
      </p:sp>
      <p:sp>
        <p:nvSpPr>
          <p:cNvPr id="19" name="Text 4">
            <a:extLst>
              <a:ext uri="{FF2B5EF4-FFF2-40B4-BE49-F238E27FC236}">
                <a16:creationId xmlns:a16="http://schemas.microsoft.com/office/drawing/2014/main" id="{4F11920F-F005-1ACE-DC91-FDE21C1FE2E2}"/>
              </a:ext>
            </a:extLst>
          </p:cNvPr>
          <p:cNvSpPr/>
          <p:nvPr/>
        </p:nvSpPr>
        <p:spPr>
          <a:xfrm>
            <a:off x="4914364" y="3428840"/>
            <a:ext cx="2835235"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dirty="0">
                <a:solidFill>
                  <a:schemeClr val="accent6">
                    <a:lumMod val="75000"/>
                  </a:schemeClr>
                </a:solidFill>
                <a:latin typeface="Arial" panose="020B0604020202020204" pitchFamily="34" charset="0"/>
                <a:ea typeface="Anton" pitchFamily="34" charset="-122"/>
                <a:cs typeface="Arial" panose="020B0604020202020204" pitchFamily="34" charset="0"/>
              </a:rPr>
              <a:t>Vật liệu Thân thiện</a:t>
            </a:r>
            <a:endParaRPr lang="en-US" dirty="0">
              <a:solidFill>
                <a:schemeClr val="accent6">
                  <a:lumMod val="75000"/>
                </a:schemeClr>
              </a:solidFill>
              <a:latin typeface="Arial" panose="020B0604020202020204" pitchFamily="34" charset="0"/>
              <a:cs typeface="Arial" panose="020B0604020202020204" pitchFamily="34" charset="0"/>
            </a:endParaRPr>
          </a:p>
        </p:txBody>
      </p:sp>
      <p:sp>
        <p:nvSpPr>
          <p:cNvPr id="20" name="Text 5">
            <a:extLst>
              <a:ext uri="{FF2B5EF4-FFF2-40B4-BE49-F238E27FC236}">
                <a16:creationId xmlns:a16="http://schemas.microsoft.com/office/drawing/2014/main" id="{A64270C2-B81D-8C28-94AF-93F64BB10FA6}"/>
              </a:ext>
            </a:extLst>
          </p:cNvPr>
          <p:cNvSpPr/>
          <p:nvPr/>
        </p:nvSpPr>
        <p:spPr>
          <a:xfrm>
            <a:off x="4612640" y="4005917"/>
            <a:ext cx="3562668" cy="72580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dirty="0">
                <a:latin typeface="Arial" panose="020B0604020202020204" pitchFamily="34" charset="0"/>
                <a:ea typeface="Fira Sans" pitchFamily="34" charset="-122"/>
                <a:cs typeface="Arial" panose="020B0604020202020204" pitchFamily="34" charset="0"/>
              </a:rPr>
              <a:t>Sử dụng vật liệu tái chế, giảm thiểu phát thải carbon trong xây dựng.</a:t>
            </a:r>
            <a:endParaRPr lang="en-US" dirty="0">
              <a:latin typeface="Arial" panose="020B0604020202020204" pitchFamily="34" charset="0"/>
              <a:cs typeface="Arial" panose="020B0604020202020204" pitchFamily="34" charset="0"/>
            </a:endParaRPr>
          </a:p>
        </p:txBody>
      </p:sp>
      <p:sp>
        <p:nvSpPr>
          <p:cNvPr id="21" name="Text 6">
            <a:extLst>
              <a:ext uri="{FF2B5EF4-FFF2-40B4-BE49-F238E27FC236}">
                <a16:creationId xmlns:a16="http://schemas.microsoft.com/office/drawing/2014/main" id="{8B73AA32-A9DB-EB83-78DA-E9A52DA70769}"/>
              </a:ext>
            </a:extLst>
          </p:cNvPr>
          <p:cNvSpPr/>
          <p:nvPr/>
        </p:nvSpPr>
        <p:spPr>
          <a:xfrm>
            <a:off x="8776514" y="3423600"/>
            <a:ext cx="2835235"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dirty="0">
                <a:solidFill>
                  <a:schemeClr val="accent6">
                    <a:lumMod val="75000"/>
                  </a:schemeClr>
                </a:solidFill>
                <a:latin typeface="Arial" panose="020B0604020202020204" pitchFamily="34" charset="0"/>
                <a:ea typeface="Anton" pitchFamily="34" charset="-122"/>
                <a:cs typeface="Arial" panose="020B0604020202020204" pitchFamily="34" charset="0"/>
              </a:rPr>
              <a:t>Lợi ích Cộng đồng</a:t>
            </a:r>
            <a:endParaRPr lang="en-US" dirty="0">
              <a:solidFill>
                <a:schemeClr val="accent6">
                  <a:lumMod val="75000"/>
                </a:schemeClr>
              </a:solidFill>
              <a:latin typeface="Arial" panose="020B0604020202020204" pitchFamily="34" charset="0"/>
              <a:cs typeface="Arial" panose="020B0604020202020204" pitchFamily="34" charset="0"/>
            </a:endParaRPr>
          </a:p>
        </p:txBody>
      </p:sp>
      <p:sp>
        <p:nvSpPr>
          <p:cNvPr id="22" name="Text 7">
            <a:extLst>
              <a:ext uri="{FF2B5EF4-FFF2-40B4-BE49-F238E27FC236}">
                <a16:creationId xmlns:a16="http://schemas.microsoft.com/office/drawing/2014/main" id="{CDF43124-6E1A-5064-FC6B-9193BFF301BC}"/>
              </a:ext>
            </a:extLst>
          </p:cNvPr>
          <p:cNvSpPr/>
          <p:nvPr/>
        </p:nvSpPr>
        <p:spPr>
          <a:xfrm>
            <a:off x="8458795" y="4005917"/>
            <a:ext cx="3296325" cy="72580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dirty="0">
                <a:latin typeface="Arial" panose="020B0604020202020204" pitchFamily="34" charset="0"/>
                <a:ea typeface="Fira Sans" pitchFamily="34" charset="-122"/>
                <a:cs typeface="Arial" panose="020B0604020202020204" pitchFamily="34" charset="0"/>
              </a:rPr>
              <a:t>Không gian cho các hoạt động giải trí, nâng cao sức khỏe và tinh thần.</a:t>
            </a:r>
            <a:endParaRPr lang="en-US" dirty="0">
              <a:latin typeface="Arial" panose="020B0604020202020204" pitchFamily="34" charset="0"/>
              <a:cs typeface="Arial" panose="020B0604020202020204" pitchFamily="34" charset="0"/>
            </a:endParaRPr>
          </a:p>
        </p:txBody>
      </p:sp>
      <p:sp>
        <p:nvSpPr>
          <p:cNvPr id="23" name="Text 8">
            <a:extLst>
              <a:ext uri="{FF2B5EF4-FFF2-40B4-BE49-F238E27FC236}">
                <a16:creationId xmlns:a16="http://schemas.microsoft.com/office/drawing/2014/main" id="{FB0A7810-5FBF-D378-2578-E720FA9E876C}"/>
              </a:ext>
            </a:extLst>
          </p:cNvPr>
          <p:cNvSpPr/>
          <p:nvPr/>
        </p:nvSpPr>
        <p:spPr>
          <a:xfrm>
            <a:off x="755750" y="5472785"/>
            <a:ext cx="5728930"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dirty="0">
                <a:latin typeface="Arial" panose="020B0604020202020204" pitchFamily="34" charset="0"/>
                <a:ea typeface="Fira Sans" pitchFamily="34" charset="-122"/>
                <a:cs typeface="Arial" panose="020B0604020202020204" pitchFamily="34" charset="0"/>
              </a:rPr>
              <a:t>Thời gian: 3 ngày | Chi phí: 20 triệu VND</a:t>
            </a:r>
            <a:endParaRPr lang="en-US" dirty="0">
              <a:latin typeface="Arial" panose="020B0604020202020204" pitchFamily="34" charset="0"/>
              <a:cs typeface="Arial" panose="020B0604020202020204" pitchFamily="34" charset="0"/>
            </a:endParaRPr>
          </a:p>
        </p:txBody>
      </p:sp>
      <p:sp>
        <p:nvSpPr>
          <p:cNvPr id="24" name="Slide Number Placeholder 23">
            <a:extLst>
              <a:ext uri="{FF2B5EF4-FFF2-40B4-BE49-F238E27FC236}">
                <a16:creationId xmlns:a16="http://schemas.microsoft.com/office/drawing/2014/main" id="{9DBE6B3C-89DE-5640-5CCA-604B80918E75}"/>
              </a:ext>
            </a:extLst>
          </p:cNvPr>
          <p:cNvSpPr>
            <a:spLocks noGrp="1"/>
          </p:cNvSpPr>
          <p:nvPr>
            <p:ph type="sldNum" sz="quarter" idx="12"/>
          </p:nvPr>
        </p:nvSpPr>
        <p:spPr/>
        <p:txBody>
          <a:bodyPr/>
          <a:lstStyle/>
          <a:p>
            <a:fld id="{731497E1-A0E9-449F-8119-DCD05FC59F7E}" type="slidenum">
              <a:rPr lang="en-US" smtClean="0"/>
              <a:t>12</a:t>
            </a:fld>
            <a:endParaRPr lang="en-US"/>
          </a:p>
        </p:txBody>
      </p:sp>
    </p:spTree>
    <p:extLst>
      <p:ext uri="{BB962C8B-B14F-4D97-AF65-F5344CB8AC3E}">
        <p14:creationId xmlns:p14="http://schemas.microsoft.com/office/powerpoint/2010/main" val="3437024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74C7A-D099-948C-D135-7AC575E19DA9}"/>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D2990D0B-E7A9-A926-AD0C-11909B3AB133}"/>
              </a:ext>
            </a:extLst>
          </p:cNvPr>
          <p:cNvSpPr/>
          <p:nvPr/>
        </p:nvSpPr>
        <p:spPr>
          <a:xfrm>
            <a:off x="641112" y="884279"/>
            <a:ext cx="11179254" cy="54744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4300"/>
              </a:lnSpc>
              <a:buNone/>
            </a:pPr>
            <a:r>
              <a:rPr lang="en-US" sz="3400">
                <a:solidFill>
                  <a:schemeClr val="accent6">
                    <a:lumMod val="75000"/>
                  </a:schemeClr>
                </a:solidFill>
                <a:latin typeface="Anton" pitchFamily="34" charset="0"/>
                <a:ea typeface="Anton" pitchFamily="34" charset="-122"/>
                <a:cs typeface="Anton" pitchFamily="34" charset="-120"/>
              </a:rPr>
              <a:t>5.4</a:t>
            </a:r>
            <a:r>
              <a:rPr lang="en-US" sz="3400" dirty="0">
                <a:solidFill>
                  <a:schemeClr val="accent6">
                    <a:lumMod val="75000"/>
                  </a:schemeClr>
                </a:solidFill>
                <a:latin typeface="Anton" pitchFamily="34" charset="0"/>
                <a:ea typeface="Anton" pitchFamily="34" charset="-122"/>
                <a:cs typeface="Anton" pitchFamily="34" charset="-120"/>
              </a:rPr>
              <a:t>. Xác Nhận Biên Bản Nghiệm Thu &amp; Chứng Nhận Công Trình Xanh</a:t>
            </a:r>
            <a:endParaRPr lang="en-US" sz="3400" dirty="0">
              <a:solidFill>
                <a:schemeClr val="accent6">
                  <a:lumMod val="75000"/>
                </a:schemeClr>
              </a:solidFill>
            </a:endParaRPr>
          </a:p>
        </p:txBody>
      </p:sp>
      <p:sp>
        <p:nvSpPr>
          <p:cNvPr id="7" name="Shape 2">
            <a:extLst>
              <a:ext uri="{FF2B5EF4-FFF2-40B4-BE49-F238E27FC236}">
                <a16:creationId xmlns:a16="http://schemas.microsoft.com/office/drawing/2014/main" id="{18F084BB-11D8-FD6E-30A5-393382051DE6}"/>
              </a:ext>
            </a:extLst>
          </p:cNvPr>
          <p:cNvSpPr/>
          <p:nvPr/>
        </p:nvSpPr>
        <p:spPr>
          <a:xfrm>
            <a:off x="618252" y="2044780"/>
            <a:ext cx="91440" cy="1460302"/>
          </a:xfrm>
          <a:prstGeom prst="roundRect">
            <a:avLst>
              <a:gd name="adj" fmla="val 28741"/>
            </a:avLst>
          </a:prstGeom>
          <a:solidFill>
            <a:srgbClr val="FA95AE"/>
          </a:solidFill>
          <a:ln/>
        </p:spPr>
        <p:txBody>
          <a:bodyPr/>
          <a:lstStyle/>
          <a:p>
            <a:endParaRPr lang="en-US"/>
          </a:p>
        </p:txBody>
      </p:sp>
      <p:sp>
        <p:nvSpPr>
          <p:cNvPr id="8" name="Text 3">
            <a:extLst>
              <a:ext uri="{FF2B5EF4-FFF2-40B4-BE49-F238E27FC236}">
                <a16:creationId xmlns:a16="http://schemas.microsoft.com/office/drawing/2014/main" id="{DA88F6D6-69E4-BB76-FF39-38A572CDB706}"/>
              </a:ext>
            </a:extLst>
          </p:cNvPr>
          <p:cNvSpPr/>
          <p:nvPr/>
        </p:nvSpPr>
        <p:spPr>
          <a:xfrm>
            <a:off x="907693" y="2242781"/>
            <a:ext cx="2628067" cy="32837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50"/>
              </a:lnSpc>
              <a:buNone/>
            </a:pPr>
            <a:r>
              <a:rPr lang="en-US" sz="2050" dirty="0">
                <a:solidFill>
                  <a:schemeClr val="accent6">
                    <a:lumMod val="75000"/>
                  </a:schemeClr>
                </a:solidFill>
                <a:latin typeface="Anton" pitchFamily="34" charset="0"/>
                <a:ea typeface="Anton" pitchFamily="34" charset="-122"/>
                <a:cs typeface="Anton" pitchFamily="34" charset="-120"/>
              </a:rPr>
              <a:t>Quy trình Nghiệm thu</a:t>
            </a:r>
            <a:endParaRPr lang="en-US" sz="2050" dirty="0">
              <a:solidFill>
                <a:schemeClr val="accent6">
                  <a:lumMod val="75000"/>
                </a:schemeClr>
              </a:solidFill>
            </a:endParaRPr>
          </a:p>
        </p:txBody>
      </p:sp>
      <p:sp>
        <p:nvSpPr>
          <p:cNvPr id="10" name="Text 4">
            <a:extLst>
              <a:ext uri="{FF2B5EF4-FFF2-40B4-BE49-F238E27FC236}">
                <a16:creationId xmlns:a16="http://schemas.microsoft.com/office/drawing/2014/main" id="{E28ED20B-D5A2-A771-8A70-5404FC2DE526}"/>
              </a:ext>
            </a:extLst>
          </p:cNvPr>
          <p:cNvSpPr/>
          <p:nvPr/>
        </p:nvSpPr>
        <p:spPr>
          <a:xfrm>
            <a:off x="907693" y="2746296"/>
            <a:ext cx="6023729" cy="56078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r>
              <a:rPr lang="en-US" dirty="0">
                <a:latin typeface="Arial" panose="020B0604020202020204" pitchFamily="34" charset="0"/>
                <a:ea typeface="Fira Sans" pitchFamily="34" charset="-122"/>
                <a:cs typeface="Arial" panose="020B0604020202020204" pitchFamily="34" charset="0"/>
              </a:rPr>
              <a:t>Tổng hợp kết quả kiểm định, xác nhận sự phù hợp với các tiêu chuẩn đã đặt ra.</a:t>
            </a:r>
            <a:endParaRPr lang="en-US" dirty="0">
              <a:latin typeface="Arial" panose="020B0604020202020204" pitchFamily="34" charset="0"/>
              <a:cs typeface="Arial" panose="020B0604020202020204" pitchFamily="34" charset="0"/>
            </a:endParaRPr>
          </a:p>
        </p:txBody>
      </p:sp>
      <p:sp>
        <p:nvSpPr>
          <p:cNvPr id="12" name="Shape 6">
            <a:extLst>
              <a:ext uri="{FF2B5EF4-FFF2-40B4-BE49-F238E27FC236}">
                <a16:creationId xmlns:a16="http://schemas.microsoft.com/office/drawing/2014/main" id="{3D372B77-027B-FC49-CD0F-05A5157D195E}"/>
              </a:ext>
            </a:extLst>
          </p:cNvPr>
          <p:cNvSpPr/>
          <p:nvPr/>
        </p:nvSpPr>
        <p:spPr>
          <a:xfrm>
            <a:off x="618252" y="3680222"/>
            <a:ext cx="91440" cy="1179909"/>
          </a:xfrm>
          <a:prstGeom prst="roundRect">
            <a:avLst>
              <a:gd name="adj" fmla="val 28741"/>
            </a:avLst>
          </a:prstGeom>
          <a:solidFill>
            <a:srgbClr val="FA95AE"/>
          </a:solidFill>
          <a:ln/>
        </p:spPr>
        <p:txBody>
          <a:bodyPr/>
          <a:lstStyle/>
          <a:p>
            <a:endParaRPr lang="en-US"/>
          </a:p>
        </p:txBody>
      </p:sp>
      <p:sp>
        <p:nvSpPr>
          <p:cNvPr id="13" name="Text 7">
            <a:extLst>
              <a:ext uri="{FF2B5EF4-FFF2-40B4-BE49-F238E27FC236}">
                <a16:creationId xmlns:a16="http://schemas.microsoft.com/office/drawing/2014/main" id="{E64932EE-09D4-5FDC-A2F7-4EF89FEC334C}"/>
              </a:ext>
            </a:extLst>
          </p:cNvPr>
          <p:cNvSpPr/>
          <p:nvPr/>
        </p:nvSpPr>
        <p:spPr>
          <a:xfrm>
            <a:off x="907693" y="3878223"/>
            <a:ext cx="2628067" cy="32837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50"/>
              </a:lnSpc>
              <a:buNone/>
            </a:pPr>
            <a:r>
              <a:rPr lang="en-US" sz="2050" dirty="0">
                <a:solidFill>
                  <a:schemeClr val="accent6">
                    <a:lumMod val="75000"/>
                  </a:schemeClr>
                </a:solidFill>
                <a:latin typeface="Anton" pitchFamily="34" charset="0"/>
                <a:ea typeface="Anton" pitchFamily="34" charset="-122"/>
                <a:cs typeface="Anton" pitchFamily="34" charset="-120"/>
              </a:rPr>
              <a:t>Lợi ích Chứng nhận</a:t>
            </a:r>
            <a:endParaRPr lang="en-US" sz="2050" dirty="0">
              <a:solidFill>
                <a:schemeClr val="accent6">
                  <a:lumMod val="75000"/>
                </a:schemeClr>
              </a:solidFill>
            </a:endParaRPr>
          </a:p>
        </p:txBody>
      </p:sp>
      <p:sp>
        <p:nvSpPr>
          <p:cNvPr id="14" name="Text 8">
            <a:extLst>
              <a:ext uri="{FF2B5EF4-FFF2-40B4-BE49-F238E27FC236}">
                <a16:creationId xmlns:a16="http://schemas.microsoft.com/office/drawing/2014/main" id="{B37DFB8A-B924-77D8-8755-189AA84F7000}"/>
              </a:ext>
            </a:extLst>
          </p:cNvPr>
          <p:cNvSpPr/>
          <p:nvPr/>
        </p:nvSpPr>
        <p:spPr>
          <a:xfrm>
            <a:off x="907693" y="4381738"/>
            <a:ext cx="6023729" cy="2803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r>
              <a:rPr lang="en-US" dirty="0">
                <a:latin typeface="Arial" panose="020B0604020202020204" pitchFamily="34" charset="0"/>
                <a:ea typeface="Fira Sans" pitchFamily="34" charset="-122"/>
                <a:cs typeface="Arial" panose="020B0604020202020204" pitchFamily="34" charset="0"/>
              </a:rPr>
              <a:t>Khẳng định giá trị của dự án, nâng cao uy tín và tạo niềm tin cho cộng đồng.</a:t>
            </a:r>
            <a:endParaRPr lang="en-US" dirty="0">
              <a:latin typeface="Arial" panose="020B0604020202020204" pitchFamily="34" charset="0"/>
              <a:cs typeface="Arial" panose="020B0604020202020204" pitchFamily="34" charset="0"/>
            </a:endParaRPr>
          </a:p>
        </p:txBody>
      </p:sp>
      <p:sp>
        <p:nvSpPr>
          <p:cNvPr id="15" name="Text 9">
            <a:extLst>
              <a:ext uri="{FF2B5EF4-FFF2-40B4-BE49-F238E27FC236}">
                <a16:creationId xmlns:a16="http://schemas.microsoft.com/office/drawing/2014/main" id="{782A784D-6C73-8FEF-124C-F2A7248E3E91}"/>
              </a:ext>
            </a:extLst>
          </p:cNvPr>
          <p:cNvSpPr/>
          <p:nvPr/>
        </p:nvSpPr>
        <p:spPr>
          <a:xfrm>
            <a:off x="641112" y="5057180"/>
            <a:ext cx="6488311" cy="2803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r>
              <a:rPr lang="en-US" dirty="0">
                <a:latin typeface="Arial" panose="020B0604020202020204" pitchFamily="34" charset="0"/>
                <a:ea typeface="Fira Sans" pitchFamily="34" charset="-122"/>
                <a:cs typeface="Arial" panose="020B0604020202020204" pitchFamily="34" charset="0"/>
              </a:rPr>
              <a:t>Thời gian: 3 ngày | Chi phí: 15 triệu VND</a:t>
            </a:r>
            <a:endParaRPr lang="en-US" dirty="0">
              <a:latin typeface="Arial" panose="020B0604020202020204" pitchFamily="34" charset="0"/>
              <a:cs typeface="Arial" panose="020B0604020202020204" pitchFamily="34" charset="0"/>
            </a:endParaRPr>
          </a:p>
        </p:txBody>
      </p:sp>
      <p:pic>
        <p:nvPicPr>
          <p:cNvPr id="16" name="Image 0">
            <a:extLst>
              <a:ext uri="{FF2B5EF4-FFF2-40B4-BE49-F238E27FC236}">
                <a16:creationId xmlns:a16="http://schemas.microsoft.com/office/drawing/2014/main" id="{0BF6CCA7-B915-C345-7470-A7A78A1AE984}"/>
              </a:ext>
            </a:extLst>
          </p:cNvPr>
          <p:cNvPicPr>
            <a:picLocks noChangeAspect="1"/>
          </p:cNvPicPr>
          <p:nvPr/>
        </p:nvPicPr>
        <p:blipFill>
          <a:blip r:embed="rId2"/>
          <a:stretch>
            <a:fillRect/>
          </a:stretch>
        </p:blipFill>
        <p:spPr>
          <a:xfrm>
            <a:off x="7056139" y="1542861"/>
            <a:ext cx="4426169" cy="4426169"/>
          </a:xfrm>
          <a:prstGeom prst="rect">
            <a:avLst/>
          </a:prstGeom>
        </p:spPr>
      </p:pic>
      <p:sp>
        <p:nvSpPr>
          <p:cNvPr id="17" name="Text 10">
            <a:extLst>
              <a:ext uri="{FF2B5EF4-FFF2-40B4-BE49-F238E27FC236}">
                <a16:creationId xmlns:a16="http://schemas.microsoft.com/office/drawing/2014/main" id="{85ECD5C6-78D3-B2C3-0F6D-36EC5786706C}"/>
              </a:ext>
            </a:extLst>
          </p:cNvPr>
          <p:cNvSpPr/>
          <p:nvPr/>
        </p:nvSpPr>
        <p:spPr>
          <a:xfrm>
            <a:off x="6477357" y="7625954"/>
            <a:ext cx="6488311" cy="22419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US" sz="1100" dirty="0">
                <a:solidFill>
                  <a:srgbClr val="E0D6DE"/>
                </a:solidFill>
                <a:latin typeface="Fira Sans" pitchFamily="34" charset="0"/>
                <a:ea typeface="Fira Sans" pitchFamily="34" charset="-122"/>
                <a:cs typeface="Fira Sans" pitchFamily="34" charset="-120"/>
              </a:rPr>
              <a:t>Biên bản nghiệm thu và chứng nhận công trình xanh</a:t>
            </a:r>
            <a:endParaRPr lang="en-US" sz="1100" dirty="0"/>
          </a:p>
        </p:txBody>
      </p:sp>
      <p:sp>
        <p:nvSpPr>
          <p:cNvPr id="18" name="Slide Number Placeholder 17">
            <a:extLst>
              <a:ext uri="{FF2B5EF4-FFF2-40B4-BE49-F238E27FC236}">
                <a16:creationId xmlns:a16="http://schemas.microsoft.com/office/drawing/2014/main" id="{AECC58DA-EAFE-6B89-F08F-B0208C1A0007}"/>
              </a:ext>
            </a:extLst>
          </p:cNvPr>
          <p:cNvSpPr>
            <a:spLocks noGrp="1"/>
          </p:cNvSpPr>
          <p:nvPr>
            <p:ph type="sldNum" sz="quarter" idx="12"/>
          </p:nvPr>
        </p:nvSpPr>
        <p:spPr/>
        <p:txBody>
          <a:bodyPr/>
          <a:lstStyle/>
          <a:p>
            <a:fld id="{731497E1-A0E9-449F-8119-DCD05FC59F7E}" type="slidenum">
              <a:rPr lang="en-US" smtClean="0"/>
              <a:t>13</a:t>
            </a:fld>
            <a:endParaRPr lang="en-US"/>
          </a:p>
        </p:txBody>
      </p:sp>
    </p:spTree>
    <p:extLst>
      <p:ext uri="{BB962C8B-B14F-4D97-AF65-F5344CB8AC3E}">
        <p14:creationId xmlns:p14="http://schemas.microsoft.com/office/powerpoint/2010/main" val="2385097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5E845-E194-31A1-E4CD-1ED02863626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9974DE8-1929-6461-341F-5A2D92B33A28}"/>
              </a:ext>
            </a:extLst>
          </p:cNvPr>
          <p:cNvSpPr/>
          <p:nvPr/>
        </p:nvSpPr>
        <p:spPr>
          <a:xfrm>
            <a:off x="578580" y="362017"/>
            <a:ext cx="6028730" cy="47875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750"/>
              </a:lnSpc>
              <a:buNone/>
            </a:pPr>
            <a:r>
              <a:rPr lang="en-US" sz="3000" dirty="0">
                <a:solidFill>
                  <a:schemeClr val="accent6">
                    <a:lumMod val="75000"/>
                  </a:schemeClr>
                </a:solidFill>
                <a:latin typeface="Anton" pitchFamily="34" charset="0"/>
                <a:ea typeface="Anton" pitchFamily="34" charset="-122"/>
                <a:cs typeface="Anton" pitchFamily="34" charset="-120"/>
              </a:rPr>
              <a:t>Tổng Quan Chi Phí &amp; Thời Gian Kiểm Định</a:t>
            </a:r>
            <a:endParaRPr lang="en-US" sz="3000" dirty="0">
              <a:solidFill>
                <a:schemeClr val="accent6">
                  <a:lumMod val="75000"/>
                </a:schemeClr>
              </a:solidFill>
            </a:endParaRPr>
          </a:p>
        </p:txBody>
      </p:sp>
      <p:pic>
        <p:nvPicPr>
          <p:cNvPr id="4" name="Image 0">
            <a:extLst>
              <a:ext uri="{FF2B5EF4-FFF2-40B4-BE49-F238E27FC236}">
                <a16:creationId xmlns:a16="http://schemas.microsoft.com/office/drawing/2014/main" id="{3BBCF42E-3A54-9E34-FA85-6681E4070F6E}"/>
              </a:ext>
            </a:extLst>
          </p:cNvPr>
          <p:cNvPicPr>
            <a:picLocks noChangeAspect="1"/>
          </p:cNvPicPr>
          <p:nvPr/>
        </p:nvPicPr>
        <p:blipFill>
          <a:blip r:embed="rId2"/>
          <a:stretch>
            <a:fillRect/>
          </a:stretch>
        </p:blipFill>
        <p:spPr>
          <a:xfrm>
            <a:off x="1558613" y="1100827"/>
            <a:ext cx="9074773" cy="4774149"/>
          </a:xfrm>
          <a:prstGeom prst="rect">
            <a:avLst/>
          </a:prstGeom>
          <a:solidFill>
            <a:schemeClr val="accent3"/>
          </a:solidFill>
        </p:spPr>
      </p:pic>
      <p:sp>
        <p:nvSpPr>
          <p:cNvPr id="5" name="Shape 1">
            <a:extLst>
              <a:ext uri="{FF2B5EF4-FFF2-40B4-BE49-F238E27FC236}">
                <a16:creationId xmlns:a16="http://schemas.microsoft.com/office/drawing/2014/main" id="{FE90F33F-C192-9E0B-A14E-AD04327DB5CF}"/>
              </a:ext>
            </a:extLst>
          </p:cNvPr>
          <p:cNvSpPr/>
          <p:nvPr/>
        </p:nvSpPr>
        <p:spPr>
          <a:xfrm>
            <a:off x="7495879" y="764150"/>
            <a:ext cx="153114" cy="153114"/>
          </a:xfrm>
          <a:prstGeom prst="roundRect">
            <a:avLst>
              <a:gd name="adj" fmla="val 11944"/>
            </a:avLst>
          </a:prstGeom>
          <a:solidFill>
            <a:srgbClr val="DB0A3E"/>
          </a:solidFill>
          <a:ln/>
        </p:spPr>
        <p:txBody>
          <a:bodyPr/>
          <a:lstStyle/>
          <a:p>
            <a:endParaRPr lang="en-US"/>
          </a:p>
        </p:txBody>
      </p:sp>
      <p:sp>
        <p:nvSpPr>
          <p:cNvPr id="6" name="Text 2">
            <a:extLst>
              <a:ext uri="{FF2B5EF4-FFF2-40B4-BE49-F238E27FC236}">
                <a16:creationId xmlns:a16="http://schemas.microsoft.com/office/drawing/2014/main" id="{F54EC5F8-8B14-88DE-A7FC-86C58447CDAB}"/>
              </a:ext>
            </a:extLst>
          </p:cNvPr>
          <p:cNvSpPr/>
          <p:nvPr/>
        </p:nvSpPr>
        <p:spPr>
          <a:xfrm>
            <a:off x="7709954" y="764150"/>
            <a:ext cx="1134070" cy="15323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200"/>
              </a:lnSpc>
              <a:buNone/>
            </a:pPr>
            <a:r>
              <a:rPr lang="en-US" sz="1200" dirty="0">
                <a:latin typeface="Fira Sans" pitchFamily="34" charset="0"/>
                <a:ea typeface="Fira Sans" pitchFamily="34" charset="-122"/>
                <a:cs typeface="Fira Sans" pitchFamily="34" charset="-120"/>
              </a:rPr>
              <a:t>Thời Gian (Ngày)</a:t>
            </a:r>
            <a:endParaRPr lang="en-US" sz="1200" dirty="0"/>
          </a:p>
        </p:txBody>
      </p:sp>
      <p:sp>
        <p:nvSpPr>
          <p:cNvPr id="9" name="Shape 3">
            <a:extLst>
              <a:ext uri="{FF2B5EF4-FFF2-40B4-BE49-F238E27FC236}">
                <a16:creationId xmlns:a16="http://schemas.microsoft.com/office/drawing/2014/main" id="{37A5D18F-3F9D-3C4C-A0C2-89198CC972DE}"/>
              </a:ext>
            </a:extLst>
          </p:cNvPr>
          <p:cNvSpPr/>
          <p:nvPr/>
        </p:nvSpPr>
        <p:spPr>
          <a:xfrm>
            <a:off x="8996424" y="764150"/>
            <a:ext cx="153114" cy="153114"/>
          </a:xfrm>
          <a:prstGeom prst="roundRect">
            <a:avLst>
              <a:gd name="adj" fmla="val 11944"/>
            </a:avLst>
          </a:prstGeom>
          <a:solidFill>
            <a:srgbClr val="F86D8F"/>
          </a:solidFill>
          <a:ln/>
        </p:spPr>
        <p:txBody>
          <a:bodyPr/>
          <a:lstStyle/>
          <a:p>
            <a:endParaRPr lang="en-US"/>
          </a:p>
        </p:txBody>
      </p:sp>
      <p:sp>
        <p:nvSpPr>
          <p:cNvPr id="11" name="Text 4">
            <a:extLst>
              <a:ext uri="{FF2B5EF4-FFF2-40B4-BE49-F238E27FC236}">
                <a16:creationId xmlns:a16="http://schemas.microsoft.com/office/drawing/2014/main" id="{F65C782A-4775-4003-822F-956A7E56DEB6}"/>
              </a:ext>
            </a:extLst>
          </p:cNvPr>
          <p:cNvSpPr/>
          <p:nvPr/>
        </p:nvSpPr>
        <p:spPr>
          <a:xfrm>
            <a:off x="9210498" y="764150"/>
            <a:ext cx="1294686" cy="15323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200"/>
              </a:lnSpc>
              <a:buNone/>
            </a:pPr>
            <a:r>
              <a:rPr lang="en-US" sz="1200" dirty="0">
                <a:latin typeface="Fira Sans" pitchFamily="34" charset="0"/>
                <a:ea typeface="Fira Sans" pitchFamily="34" charset="-122"/>
                <a:cs typeface="Fira Sans" pitchFamily="34" charset="-120"/>
              </a:rPr>
              <a:t>Chi Phí (Triệu VND)</a:t>
            </a:r>
            <a:endParaRPr lang="en-US" sz="1200" dirty="0"/>
          </a:p>
        </p:txBody>
      </p:sp>
      <p:sp>
        <p:nvSpPr>
          <p:cNvPr id="18" name="Text 5">
            <a:extLst>
              <a:ext uri="{FF2B5EF4-FFF2-40B4-BE49-F238E27FC236}">
                <a16:creationId xmlns:a16="http://schemas.microsoft.com/office/drawing/2014/main" id="{A725030C-30F4-5E92-027F-D1E56C34B859}"/>
              </a:ext>
            </a:extLst>
          </p:cNvPr>
          <p:cNvSpPr/>
          <p:nvPr/>
        </p:nvSpPr>
        <p:spPr>
          <a:xfrm>
            <a:off x="-451567" y="6093850"/>
            <a:ext cx="13558123" cy="24515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00"/>
              </a:lnSpc>
              <a:buNone/>
            </a:pPr>
            <a:r>
              <a:rPr lang="en-US" dirty="0">
                <a:latin typeface="Arial" panose="020B0604020202020204" pitchFamily="34" charset="0"/>
                <a:ea typeface="Fira Sans" pitchFamily="34" charset="-122"/>
                <a:cs typeface="Arial" panose="020B0604020202020204" pitchFamily="34" charset="0"/>
              </a:rPr>
              <a:t>Biểu đồ thể hiện tổng quan về thời gian và chi phí cho từng hạng mục trong giai đoạn kiểm định và đánh giá</a:t>
            </a:r>
            <a:r>
              <a:rPr lang="en-US">
                <a:latin typeface="Arial" panose="020B0604020202020204" pitchFamily="34" charset="0"/>
                <a:ea typeface="Fira Sans" pitchFamily="34" charset="-122"/>
                <a:cs typeface="Arial" panose="020B0604020202020204" pitchFamily="34" charset="0"/>
              </a:rPr>
              <a:t>, </a:t>
            </a:r>
          </a:p>
          <a:p>
            <a:pPr marL="0" indent="0" algn="ctr">
              <a:lnSpc>
                <a:spcPts val="1900"/>
              </a:lnSpc>
              <a:buNone/>
            </a:pPr>
            <a:r>
              <a:rPr lang="en-US">
                <a:latin typeface="Arial" panose="020B0604020202020204" pitchFamily="34" charset="0"/>
                <a:ea typeface="Fira Sans" pitchFamily="34" charset="-122"/>
                <a:cs typeface="Arial" panose="020B0604020202020204" pitchFamily="34" charset="0"/>
              </a:rPr>
              <a:t>đảm </a:t>
            </a:r>
            <a:r>
              <a:rPr lang="en-US" dirty="0">
                <a:latin typeface="Arial" panose="020B0604020202020204" pitchFamily="34" charset="0"/>
                <a:ea typeface="Fira Sans" pitchFamily="34" charset="-122"/>
                <a:cs typeface="Arial" panose="020B0604020202020204" pitchFamily="34" charset="0"/>
              </a:rPr>
              <a:t>bảo tính minh bạch và hiệu quả của dự án.</a:t>
            </a:r>
            <a:endParaRPr lang="en-US" dirty="0">
              <a:latin typeface="Arial" panose="020B0604020202020204" pitchFamily="34" charset="0"/>
              <a:cs typeface="Arial" panose="020B0604020202020204" pitchFamily="34" charset="0"/>
            </a:endParaRPr>
          </a:p>
        </p:txBody>
      </p:sp>
      <p:sp>
        <p:nvSpPr>
          <p:cNvPr id="19" name="Slide Number Placeholder 18">
            <a:extLst>
              <a:ext uri="{FF2B5EF4-FFF2-40B4-BE49-F238E27FC236}">
                <a16:creationId xmlns:a16="http://schemas.microsoft.com/office/drawing/2014/main" id="{2C4FA89D-070E-D8DE-42D9-8A09688CEF67}"/>
              </a:ext>
            </a:extLst>
          </p:cNvPr>
          <p:cNvSpPr>
            <a:spLocks noGrp="1"/>
          </p:cNvSpPr>
          <p:nvPr>
            <p:ph type="sldNum" sz="quarter" idx="12"/>
          </p:nvPr>
        </p:nvSpPr>
        <p:spPr/>
        <p:txBody>
          <a:bodyPr/>
          <a:lstStyle/>
          <a:p>
            <a:fld id="{731497E1-A0E9-449F-8119-DCD05FC59F7E}" type="slidenum">
              <a:rPr lang="en-US" smtClean="0"/>
              <a:t>14</a:t>
            </a:fld>
            <a:endParaRPr lang="en-US"/>
          </a:p>
        </p:txBody>
      </p:sp>
    </p:spTree>
    <p:extLst>
      <p:ext uri="{BB962C8B-B14F-4D97-AF65-F5344CB8AC3E}">
        <p14:creationId xmlns:p14="http://schemas.microsoft.com/office/powerpoint/2010/main" val="3345319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10565-0D65-83E1-3978-1476A4892F59}"/>
            </a:ext>
          </a:extLst>
        </p:cNvPr>
        <p:cNvGrpSpPr/>
        <p:nvPr/>
      </p:nvGrpSpPr>
      <p:grpSpPr>
        <a:xfrm>
          <a:off x="0" y="0"/>
          <a:ext cx="0" cy="0"/>
          <a:chOff x="0" y="0"/>
          <a:chExt cx="0" cy="0"/>
        </a:xfrm>
      </p:grpSpPr>
      <p:pic>
        <p:nvPicPr>
          <p:cNvPr id="3" name="Image 0">
            <a:extLst>
              <a:ext uri="{FF2B5EF4-FFF2-40B4-BE49-F238E27FC236}">
                <a16:creationId xmlns:a16="http://schemas.microsoft.com/office/drawing/2014/main" id="{C73B6347-8212-7773-D0A7-E84EB554D1A2}"/>
              </a:ext>
            </a:extLst>
          </p:cNvPr>
          <p:cNvPicPr>
            <a:picLocks noChangeAspect="1"/>
          </p:cNvPicPr>
          <p:nvPr/>
        </p:nvPicPr>
        <p:blipFill>
          <a:blip r:embed="rId2"/>
          <a:stretch>
            <a:fillRect/>
          </a:stretch>
        </p:blipFill>
        <p:spPr>
          <a:xfrm>
            <a:off x="-1016607" y="-685800"/>
            <a:ext cx="5486400" cy="8229600"/>
          </a:xfrm>
          <a:prstGeom prst="rect">
            <a:avLst/>
          </a:prstGeom>
        </p:spPr>
      </p:pic>
      <p:sp>
        <p:nvSpPr>
          <p:cNvPr id="7" name="Text 0">
            <a:extLst>
              <a:ext uri="{FF2B5EF4-FFF2-40B4-BE49-F238E27FC236}">
                <a16:creationId xmlns:a16="http://schemas.microsoft.com/office/drawing/2014/main" id="{C9F79608-09E4-3A30-A972-068BE99B40A4}"/>
              </a:ext>
            </a:extLst>
          </p:cNvPr>
          <p:cNvSpPr/>
          <p:nvPr/>
        </p:nvSpPr>
        <p:spPr>
          <a:xfrm>
            <a:off x="4779474" y="1010535"/>
            <a:ext cx="7216260" cy="141755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5550"/>
              </a:lnSpc>
              <a:buNone/>
            </a:pPr>
            <a:r>
              <a:rPr lang="en-US" sz="4450" dirty="0">
                <a:solidFill>
                  <a:schemeClr val="accent6">
                    <a:lumMod val="75000"/>
                  </a:schemeClr>
                </a:solidFill>
                <a:latin typeface="Anton" pitchFamily="34" charset="0"/>
                <a:ea typeface="Anton" pitchFamily="34" charset="-122"/>
                <a:cs typeface="Anton" pitchFamily="34" charset="-120"/>
              </a:rPr>
              <a:t>Tầm Nhìn Xanh: Không Gian Giải Trí Bền Vững</a:t>
            </a:r>
            <a:endParaRPr lang="en-US" sz="4450" dirty="0">
              <a:solidFill>
                <a:schemeClr val="accent6">
                  <a:lumMod val="75000"/>
                </a:schemeClr>
              </a:solidFill>
            </a:endParaRPr>
          </a:p>
        </p:txBody>
      </p:sp>
      <p:sp>
        <p:nvSpPr>
          <p:cNvPr id="8" name="Text 1">
            <a:extLst>
              <a:ext uri="{FF2B5EF4-FFF2-40B4-BE49-F238E27FC236}">
                <a16:creationId xmlns:a16="http://schemas.microsoft.com/office/drawing/2014/main" id="{B1504585-B6DC-E800-46D1-3162F849181C}"/>
              </a:ext>
            </a:extLst>
          </p:cNvPr>
          <p:cNvSpPr/>
          <p:nvPr/>
        </p:nvSpPr>
        <p:spPr>
          <a:xfrm>
            <a:off x="4779474" y="3023406"/>
            <a:ext cx="7216259" cy="145161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dirty="0">
                <a:latin typeface="Arial" panose="020B0604020202020204" pitchFamily="34" charset="0"/>
                <a:ea typeface="Fira Sans" pitchFamily="34" charset="-122"/>
                <a:cs typeface="Arial" panose="020B0604020202020204" pitchFamily="34" charset="0"/>
              </a:rPr>
              <a:t>"Dự án cải tạo bờ hồ C5 không chỉ là một công trình xây dựng, mà còn là một cam kết về trách nhiệm môi trường và cộng đồng. Chúng tôi hướng tới việc tạo ra một không gian nơi thiên nhiên và con người hòa hợp, mang lại lợi ích lâu dài cho thành phố."</a:t>
            </a:r>
            <a:endParaRPr lang="en-US" dirty="0">
              <a:latin typeface="Arial" panose="020B0604020202020204" pitchFamily="34" charset="0"/>
              <a:cs typeface="Arial" panose="020B0604020202020204" pitchFamily="34" charset="0"/>
            </a:endParaRPr>
          </a:p>
        </p:txBody>
      </p:sp>
      <p:sp>
        <p:nvSpPr>
          <p:cNvPr id="12" name="Shape 3">
            <a:extLst>
              <a:ext uri="{FF2B5EF4-FFF2-40B4-BE49-F238E27FC236}">
                <a16:creationId xmlns:a16="http://schemas.microsoft.com/office/drawing/2014/main" id="{7FA76EAD-5A47-BF80-7296-1C2CD78620DA}"/>
              </a:ext>
            </a:extLst>
          </p:cNvPr>
          <p:cNvSpPr/>
          <p:nvPr/>
        </p:nvSpPr>
        <p:spPr>
          <a:xfrm>
            <a:off x="4439313" y="2768255"/>
            <a:ext cx="30480" cy="2579965"/>
          </a:xfrm>
          <a:prstGeom prst="rect">
            <a:avLst/>
          </a:prstGeom>
          <a:solidFill>
            <a:srgbClr val="FA95AE"/>
          </a:solidFill>
          <a:ln/>
        </p:spPr>
        <p:txBody>
          <a:bodyPr/>
          <a:lstStyle/>
          <a:p>
            <a:endParaRPr lang="en-US"/>
          </a:p>
        </p:txBody>
      </p:sp>
      <p:sp>
        <p:nvSpPr>
          <p:cNvPr id="14" name="Slide Number Placeholder 13">
            <a:extLst>
              <a:ext uri="{FF2B5EF4-FFF2-40B4-BE49-F238E27FC236}">
                <a16:creationId xmlns:a16="http://schemas.microsoft.com/office/drawing/2014/main" id="{18E264C8-B44C-1B61-4715-150C5F39F07B}"/>
              </a:ext>
            </a:extLst>
          </p:cNvPr>
          <p:cNvSpPr>
            <a:spLocks noGrp="1"/>
          </p:cNvSpPr>
          <p:nvPr>
            <p:ph type="sldNum" sz="quarter" idx="12"/>
          </p:nvPr>
        </p:nvSpPr>
        <p:spPr/>
        <p:txBody>
          <a:bodyPr/>
          <a:lstStyle/>
          <a:p>
            <a:fld id="{731497E1-A0E9-449F-8119-DCD05FC59F7E}" type="slidenum">
              <a:rPr lang="en-US" smtClean="0"/>
              <a:t>15</a:t>
            </a:fld>
            <a:endParaRPr lang="en-US"/>
          </a:p>
        </p:txBody>
      </p:sp>
    </p:spTree>
    <p:extLst>
      <p:ext uri="{BB962C8B-B14F-4D97-AF65-F5344CB8AC3E}">
        <p14:creationId xmlns:p14="http://schemas.microsoft.com/office/powerpoint/2010/main" val="4132597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12B8E-88F8-8B21-9C5B-70F50CF21E52}"/>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A2F6191E-1009-EC8A-289F-27725EF651F7}"/>
              </a:ext>
            </a:extLst>
          </p:cNvPr>
          <p:cNvSpPr/>
          <p:nvPr/>
        </p:nvSpPr>
        <p:spPr>
          <a:xfrm>
            <a:off x="1" y="2720221"/>
            <a:ext cx="12191999" cy="70877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5550"/>
              </a:lnSpc>
              <a:buNone/>
            </a:pPr>
            <a:r>
              <a:rPr lang="en-US" sz="4450" dirty="0">
                <a:solidFill>
                  <a:schemeClr val="accent6">
                    <a:lumMod val="75000"/>
                  </a:schemeClr>
                </a:solidFill>
                <a:latin typeface="Anton" pitchFamily="34" charset="0"/>
                <a:ea typeface="Anton" pitchFamily="34" charset="-122"/>
                <a:cs typeface="Anton" pitchFamily="34" charset="-120"/>
              </a:rPr>
              <a:t>Cảm Ơn Quý Vị Đã Lắng Nghe</a:t>
            </a:r>
            <a:endParaRPr lang="en-US" sz="4450" dirty="0">
              <a:solidFill>
                <a:schemeClr val="accent6">
                  <a:lumMod val="75000"/>
                </a:schemeClr>
              </a:solidFill>
            </a:endParaRPr>
          </a:p>
        </p:txBody>
      </p:sp>
      <p:sp>
        <p:nvSpPr>
          <p:cNvPr id="5" name="Text 1">
            <a:extLst>
              <a:ext uri="{FF2B5EF4-FFF2-40B4-BE49-F238E27FC236}">
                <a16:creationId xmlns:a16="http://schemas.microsoft.com/office/drawing/2014/main" id="{8D356DBA-19BD-3606-B2CF-EC5D6102D877}"/>
              </a:ext>
            </a:extLst>
          </p:cNvPr>
          <p:cNvSpPr/>
          <p:nvPr/>
        </p:nvSpPr>
        <p:spPr>
          <a:xfrm>
            <a:off x="1" y="3519726"/>
            <a:ext cx="12192000" cy="1133951"/>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4450"/>
              </a:lnSpc>
              <a:buNone/>
            </a:pPr>
            <a:r>
              <a:rPr lang="en-US" sz="3550" dirty="0">
                <a:solidFill>
                  <a:schemeClr val="accent6">
                    <a:lumMod val="75000"/>
                  </a:schemeClr>
                </a:solidFill>
                <a:latin typeface="Anton" pitchFamily="34" charset="0"/>
                <a:ea typeface="Anton" pitchFamily="34" charset="-122"/>
                <a:cs typeface="Anton" pitchFamily="34" charset="-120"/>
              </a:rPr>
              <a:t>Cùng nhau kiến tạo một tương lai xanh hơn!</a:t>
            </a:r>
            <a:endParaRPr lang="en-US" sz="3550" dirty="0">
              <a:solidFill>
                <a:schemeClr val="accent6">
                  <a:lumMod val="75000"/>
                </a:schemeClr>
              </a:solidFill>
            </a:endParaRPr>
          </a:p>
        </p:txBody>
      </p:sp>
      <p:sp>
        <p:nvSpPr>
          <p:cNvPr id="9" name="Slide Number Placeholder 8">
            <a:extLst>
              <a:ext uri="{FF2B5EF4-FFF2-40B4-BE49-F238E27FC236}">
                <a16:creationId xmlns:a16="http://schemas.microsoft.com/office/drawing/2014/main" id="{D1043618-7AC2-5320-C82F-C1DB1DF40CD2}"/>
              </a:ext>
            </a:extLst>
          </p:cNvPr>
          <p:cNvSpPr>
            <a:spLocks noGrp="1"/>
          </p:cNvSpPr>
          <p:nvPr>
            <p:ph type="sldNum" sz="quarter" idx="12"/>
          </p:nvPr>
        </p:nvSpPr>
        <p:spPr/>
        <p:txBody>
          <a:bodyPr/>
          <a:lstStyle/>
          <a:p>
            <a:fld id="{731497E1-A0E9-449F-8119-DCD05FC59F7E}" type="slidenum">
              <a:rPr lang="en-US" smtClean="0"/>
              <a:t>16</a:t>
            </a:fld>
            <a:endParaRPr lang="en-US"/>
          </a:p>
        </p:txBody>
      </p:sp>
    </p:spTree>
    <p:extLst>
      <p:ext uri="{BB962C8B-B14F-4D97-AF65-F5344CB8AC3E}">
        <p14:creationId xmlns:p14="http://schemas.microsoft.com/office/powerpoint/2010/main" val="3334198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884CE53-575D-1F69-1B09-FFC60CD77BFD}"/>
              </a:ext>
            </a:extLst>
          </p:cNvPr>
          <p:cNvGraphicFramePr>
            <a:graphicFrameLocks noGrp="1"/>
          </p:cNvGraphicFramePr>
          <p:nvPr>
            <p:extLst>
              <p:ext uri="{D42A27DB-BD31-4B8C-83A1-F6EECF244321}">
                <p14:modId xmlns:p14="http://schemas.microsoft.com/office/powerpoint/2010/main" val="74915926"/>
              </p:ext>
            </p:extLst>
          </p:nvPr>
        </p:nvGraphicFramePr>
        <p:xfrm>
          <a:off x="805497" y="719667"/>
          <a:ext cx="10581005" cy="5969600"/>
        </p:xfrm>
        <a:graphic>
          <a:graphicData uri="http://schemas.openxmlformats.org/drawingml/2006/table">
            <a:tbl>
              <a:tblPr firstRow="1" bandRow="1">
                <a:tableStyleId>{17292A2E-F333-43FB-9621-5CBBE7FDCDCB}</a:tableStyleId>
              </a:tblPr>
              <a:tblGrid>
                <a:gridCol w="894080">
                  <a:extLst>
                    <a:ext uri="{9D8B030D-6E8A-4147-A177-3AD203B41FA5}">
                      <a16:colId xmlns:a16="http://schemas.microsoft.com/office/drawing/2014/main" val="3560405031"/>
                    </a:ext>
                  </a:extLst>
                </a:gridCol>
                <a:gridCol w="4160520">
                  <a:extLst>
                    <a:ext uri="{9D8B030D-6E8A-4147-A177-3AD203B41FA5}">
                      <a16:colId xmlns:a16="http://schemas.microsoft.com/office/drawing/2014/main" val="3426264576"/>
                    </a:ext>
                  </a:extLst>
                </a:gridCol>
                <a:gridCol w="1157605">
                  <a:extLst>
                    <a:ext uri="{9D8B030D-6E8A-4147-A177-3AD203B41FA5}">
                      <a16:colId xmlns:a16="http://schemas.microsoft.com/office/drawing/2014/main" val="2705316364"/>
                    </a:ext>
                  </a:extLst>
                </a:gridCol>
                <a:gridCol w="1529080">
                  <a:extLst>
                    <a:ext uri="{9D8B030D-6E8A-4147-A177-3AD203B41FA5}">
                      <a16:colId xmlns:a16="http://schemas.microsoft.com/office/drawing/2014/main" val="3314705778"/>
                    </a:ext>
                  </a:extLst>
                </a:gridCol>
                <a:gridCol w="2839720">
                  <a:extLst>
                    <a:ext uri="{9D8B030D-6E8A-4147-A177-3AD203B41FA5}">
                      <a16:colId xmlns:a16="http://schemas.microsoft.com/office/drawing/2014/main" val="1295166197"/>
                    </a:ext>
                  </a:extLst>
                </a:gridCol>
              </a:tblGrid>
              <a:tr h="422240">
                <a:tc>
                  <a:txBody>
                    <a:bodyPr/>
                    <a:lstStyle/>
                    <a:p>
                      <a:pPr algn="ctr"/>
                      <a:r>
                        <a:rPr lang="en-US" sz="1800"/>
                        <a:t>STT</a:t>
                      </a:r>
                    </a:p>
                  </a:txBody>
                  <a:tcPr anchor="ctr"/>
                </a:tc>
                <a:tc>
                  <a:txBody>
                    <a:bodyPr/>
                    <a:lstStyle/>
                    <a:p>
                      <a:pPr algn="ctr"/>
                      <a:r>
                        <a:rPr lang="en-US" sz="1800"/>
                        <a:t>Tên công việc</a:t>
                      </a:r>
                    </a:p>
                  </a:txBody>
                  <a:tcPr anchor="ctr"/>
                </a:tc>
                <a:tc>
                  <a:txBody>
                    <a:bodyPr/>
                    <a:lstStyle/>
                    <a:p>
                      <a:pPr algn="ctr"/>
                      <a:r>
                        <a:rPr lang="en-US" sz="1800"/>
                        <a:t>Thời gian</a:t>
                      </a:r>
                    </a:p>
                  </a:txBody>
                  <a:tcPr anchor="ctr"/>
                </a:tc>
                <a:tc>
                  <a:txBody>
                    <a:bodyPr/>
                    <a:lstStyle/>
                    <a:p>
                      <a:pPr algn="ctr"/>
                      <a:r>
                        <a:rPr lang="en-US" sz="1800"/>
                        <a:t>Vị trí bắt đầu</a:t>
                      </a:r>
                    </a:p>
                  </a:txBody>
                  <a:tcPr anchor="ctr"/>
                </a:tc>
                <a:tc>
                  <a:txBody>
                    <a:bodyPr/>
                    <a:lstStyle/>
                    <a:p>
                      <a:pPr algn="ctr"/>
                      <a:r>
                        <a:rPr lang="en-US" sz="1800"/>
                        <a:t>Người phụ trách</a:t>
                      </a:r>
                    </a:p>
                  </a:txBody>
                  <a:tcPr anchor="ctr"/>
                </a:tc>
                <a:extLst>
                  <a:ext uri="{0D108BD9-81ED-4DB2-BD59-A6C34878D82A}">
                    <a16:rowId xmlns:a16="http://schemas.microsoft.com/office/drawing/2014/main" val="19064594"/>
                  </a:ext>
                </a:extLst>
              </a:tr>
              <a:tr h="457200">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tx1"/>
                          </a:solidFill>
                          <a:effectLst/>
                        </a:rPr>
                        <a:t>Giai đoạn 1: Khởi động &amp; Hoạch định</a:t>
                      </a:r>
                      <a:endParaRPr lang="en-US" sz="1400" kern="1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34864385"/>
                  </a:ext>
                </a:extLst>
              </a:tr>
              <a:tr h="457200">
                <a:tc>
                  <a:txBody>
                    <a:bodyPr/>
                    <a:lstStyle/>
                    <a:p>
                      <a:pPr algn="ctr"/>
                      <a:r>
                        <a:rPr lang="en-US" sz="1400"/>
                        <a:t>1.1</a:t>
                      </a:r>
                      <a:endParaRPr lang="en-US" sz="1400">
                        <a:latin typeface="Arial" panose="020B0604020202020204" pitchFamily="34" charset="0"/>
                        <a:cs typeface="Arial" panose="020B0604020202020204" pitchFamily="34" charset="0"/>
                      </a:endParaRPr>
                    </a:p>
                  </a:txBody>
                  <a:tcPr anchor="ctr"/>
                </a:tc>
                <a:tc>
                  <a:txBody>
                    <a:bodyPr/>
                    <a:lstStyle/>
                    <a:p>
                      <a:r>
                        <a:rPr lang="vi-VN" sz="1400"/>
                        <a:t>Khảo sát hiện trạng và thiết kế sơ bộ</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2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Ngay từ đầu</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Trần Trung Phúc</a:t>
                      </a:r>
                      <a:endParaRPr lang="en-US" sz="14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088697822"/>
                  </a:ext>
                </a:extLst>
              </a:tr>
              <a:tr h="457200">
                <a:tc>
                  <a:txBody>
                    <a:bodyPr/>
                    <a:lstStyle/>
                    <a:p>
                      <a:pPr algn="ctr"/>
                      <a:r>
                        <a:rPr lang="en-US" sz="1400"/>
                        <a:t>1.2</a:t>
                      </a:r>
                      <a:endParaRPr lang="en-US" sz="1400">
                        <a:latin typeface="Arial" panose="020B0604020202020204" pitchFamily="34" charset="0"/>
                        <a:cs typeface="Arial" panose="020B0604020202020204" pitchFamily="34" charset="0"/>
                      </a:endParaRPr>
                    </a:p>
                  </a:txBody>
                  <a:tcPr anchor="ctr"/>
                </a:tc>
                <a:tc>
                  <a:txBody>
                    <a:bodyPr/>
                    <a:lstStyle/>
                    <a:p>
                      <a:r>
                        <a:rPr lang="en-US" sz="1400"/>
                        <a:t>Xin phép xây dựng và chờ phê duyệt</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5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1.1</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prstClr val="black"/>
                          </a:solidFill>
                          <a:effectLst/>
                          <a:uLnTx/>
                          <a:uFillTx/>
                        </a:rPr>
                        <a:t>Trần Trung Phúc</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51336120"/>
                  </a:ext>
                </a:extLst>
              </a:tr>
              <a:tr h="457200">
                <a:tc>
                  <a:txBody>
                    <a:bodyPr/>
                    <a:lstStyle/>
                    <a:p>
                      <a:pPr algn="ctr"/>
                      <a:r>
                        <a:rPr lang="en-US" sz="1400"/>
                        <a:t>1.3</a:t>
                      </a:r>
                      <a:endParaRPr lang="en-US" sz="1400">
                        <a:latin typeface="Arial" panose="020B0604020202020204" pitchFamily="34" charset="0"/>
                        <a:cs typeface="Arial" panose="020B0604020202020204" pitchFamily="34" charset="0"/>
                      </a:endParaRPr>
                    </a:p>
                  </a:txBody>
                  <a:tcPr anchor="ctr"/>
                </a:tc>
                <a:tc>
                  <a:txBody>
                    <a:bodyPr/>
                    <a:lstStyle/>
                    <a:p>
                      <a:r>
                        <a:rPr lang="en-US" sz="1400"/>
                        <a:t>Dọn dẹp mặt bằng và di dời hạ tầng cũ</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20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1.2</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prstClr val="black"/>
                          </a:solidFill>
                          <a:effectLst/>
                          <a:uLnTx/>
                          <a:uFillTx/>
                        </a:rPr>
                        <a:t>Trần Trung Phúc</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491710627"/>
                  </a:ext>
                </a:extLst>
              </a:tr>
              <a:tr h="457200">
                <a:tc>
                  <a:txBody>
                    <a:bodyPr/>
                    <a:lstStyle/>
                    <a:p>
                      <a:pPr algn="ctr"/>
                      <a:r>
                        <a:rPr lang="en-US" sz="1400"/>
                        <a:t>1.4</a:t>
                      </a:r>
                      <a:endParaRPr lang="en-US" sz="1400">
                        <a:latin typeface="Arial" panose="020B0604020202020204" pitchFamily="34" charset="0"/>
                        <a:cs typeface="Arial" panose="020B0604020202020204" pitchFamily="34" charset="0"/>
                      </a:endParaRPr>
                    </a:p>
                  </a:txBody>
                  <a:tcPr anchor="ctr"/>
                </a:tc>
                <a:tc>
                  <a:txBody>
                    <a:bodyPr/>
                    <a:lstStyle/>
                    <a:p>
                      <a:r>
                        <a:rPr lang="en-US" sz="1400"/>
                        <a:t>Vệ sinh, nạo vét lòng hồ, bờ hồ</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7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1.3</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prstClr val="black"/>
                          </a:solidFill>
                          <a:effectLst/>
                          <a:uLnTx/>
                          <a:uFillTx/>
                        </a:rPr>
                        <a:t>Trần Trung Phúc</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58408175"/>
                  </a:ext>
                </a:extLst>
              </a:tr>
              <a:tr h="457200">
                <a:tc gridSpan="5">
                  <a:txBody>
                    <a:bodyPr/>
                    <a:lstStyle/>
                    <a:p>
                      <a:r>
                        <a:rPr lang="en-US" sz="1400" b="1">
                          <a:solidFill>
                            <a:schemeClr val="tx1"/>
                          </a:solidFill>
                        </a:rPr>
                        <a:t>Giai đoạn 2: Thiết kế - Thi công – Lắp đặt</a:t>
                      </a:r>
                      <a:endParaRPr lang="en-US" sz="1400" b="1">
                        <a:solidFill>
                          <a:schemeClr val="tx1"/>
                        </a:solidFill>
                        <a:latin typeface="Arial" panose="020B0604020202020204" pitchFamily="34" charset="0"/>
                        <a:cs typeface="Arial" panose="020B060402020202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22018877"/>
                  </a:ext>
                </a:extLst>
              </a:tr>
              <a:tr h="457200">
                <a:tc>
                  <a:txBody>
                    <a:bodyPr/>
                    <a:lstStyle/>
                    <a:p>
                      <a:pPr algn="ctr"/>
                      <a:r>
                        <a:rPr lang="en-US" sz="1400"/>
                        <a:t>2.1</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Thiết kế bản vẽ, lựa chọn vật liệu</a:t>
                      </a:r>
                    </a:p>
                    <a:p>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7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1.4</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Trầm Khôi Nguyên</a:t>
                      </a:r>
                      <a:endParaRPr lang="en-US" sz="14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6176711"/>
                  </a:ext>
                </a:extLst>
              </a:tr>
              <a:tr h="457200">
                <a:tc>
                  <a:txBody>
                    <a:bodyPr/>
                    <a:lstStyle/>
                    <a:p>
                      <a:pPr algn="ctr"/>
                      <a:r>
                        <a:rPr lang="en-US" sz="1400"/>
                        <a:t>2.2</a:t>
                      </a:r>
                      <a:endParaRPr lang="en-US" sz="1400">
                        <a:latin typeface="Arial" panose="020B0604020202020204" pitchFamily="34" charset="0"/>
                        <a:cs typeface="Arial" panose="020B0604020202020204" pitchFamily="34" charset="0"/>
                      </a:endParaRPr>
                    </a:p>
                  </a:txBody>
                  <a:tcPr anchor="ctr"/>
                </a:tc>
                <a:tc>
                  <a:txBody>
                    <a:bodyPr/>
                    <a:lstStyle/>
                    <a:p>
                      <a:r>
                        <a:rPr lang="en-US" sz="1400">
                          <a:solidFill>
                            <a:schemeClr val="tx1"/>
                          </a:solidFill>
                        </a:rPr>
                        <a:t>Mua vật liệu xây dựng</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5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2.1</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prstClr val="black"/>
                          </a:solidFill>
                          <a:effectLst/>
                          <a:uLnTx/>
                          <a:uFillTx/>
                        </a:rPr>
                        <a:t>Trầm Khôi Nguyên</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795136555"/>
                  </a:ext>
                </a:extLst>
              </a:tr>
              <a:tr h="457200">
                <a:tc>
                  <a:txBody>
                    <a:bodyPr/>
                    <a:lstStyle/>
                    <a:p>
                      <a:pPr algn="ctr"/>
                      <a:r>
                        <a:rPr lang="en-US" sz="1400"/>
                        <a:t>2.3</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400">
                          <a:solidFill>
                            <a:schemeClr val="tx1"/>
                          </a:solidFill>
                        </a:rPr>
                        <a:t>Thi công hạ cốt, thoát nước</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15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2.2</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prstClr val="black"/>
                          </a:solidFill>
                          <a:effectLst/>
                          <a:uLnTx/>
                          <a:uFillTx/>
                        </a:rPr>
                        <a:t>Trầm Khôi Nguyên</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287596821"/>
                  </a:ext>
                </a:extLst>
              </a:tr>
              <a:tr h="457200">
                <a:tc>
                  <a:txBody>
                    <a:bodyPr/>
                    <a:lstStyle/>
                    <a:p>
                      <a:pPr algn="ctr"/>
                      <a:r>
                        <a:rPr lang="en-US" sz="1400"/>
                        <a:t>2.4</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Lắp đặt lan can quanh hồ</a:t>
                      </a:r>
                      <a:endParaRPr lang="en-US" sz="140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sz="1400"/>
                        <a:t>7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2.3</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prstClr val="black"/>
                          </a:solidFill>
                          <a:effectLst/>
                          <a:uLnTx/>
                          <a:uFillTx/>
                        </a:rPr>
                        <a:t>Trầm Khôi Nguyên</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655221819"/>
                  </a:ext>
                </a:extLst>
              </a:tr>
              <a:tr h="457200">
                <a:tc>
                  <a:txBody>
                    <a:bodyPr/>
                    <a:lstStyle/>
                    <a:p>
                      <a:pPr algn="ctr"/>
                      <a:r>
                        <a:rPr lang="en-US" sz="1400"/>
                        <a:t>2.5</a:t>
                      </a:r>
                      <a:endParaRPr lang="en-US" sz="1400">
                        <a:latin typeface="Arial" panose="020B0604020202020204" pitchFamily="34" charset="0"/>
                        <a:cs typeface="Arial" panose="020B0604020202020204" pitchFamily="34" charset="0"/>
                      </a:endParaRPr>
                    </a:p>
                  </a:txBody>
                  <a:tcPr anchor="ctr"/>
                </a:tc>
                <a:tc>
                  <a:txBody>
                    <a:bodyPr/>
                    <a:lstStyle/>
                    <a:p>
                      <a:r>
                        <a:rPr lang="en-US" sz="1400">
                          <a:solidFill>
                            <a:schemeClr val="tx1"/>
                          </a:solidFill>
                        </a:rPr>
                        <a:t>Lắp đặt điện chiếu sáng, đèn mặt trời </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7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2.3</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prstClr val="black"/>
                          </a:solidFill>
                          <a:effectLst/>
                          <a:uLnTx/>
                          <a:uFillTx/>
                        </a:rPr>
                        <a:t>Trầm Khôi Nguyên</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523489831"/>
                  </a:ext>
                </a:extLst>
              </a:tr>
              <a:tr h="457200">
                <a:tc>
                  <a:txBody>
                    <a:bodyPr/>
                    <a:lstStyle/>
                    <a:p>
                      <a:pPr algn="ctr"/>
                      <a:r>
                        <a:rPr lang="en-US" sz="1400"/>
                        <a:t>2.6</a:t>
                      </a:r>
                      <a:endParaRPr lang="en-US" sz="1400">
                        <a:latin typeface="Arial" panose="020B0604020202020204" pitchFamily="34" charset="0"/>
                        <a:cs typeface="Arial" panose="020B0604020202020204" pitchFamily="34" charset="0"/>
                      </a:endParaRPr>
                    </a:p>
                  </a:txBody>
                  <a:tcPr anchor="ctr"/>
                </a:tc>
                <a:tc>
                  <a:txBody>
                    <a:bodyPr/>
                    <a:lstStyle/>
                    <a:p>
                      <a:r>
                        <a:rPr lang="en-US" sz="1400">
                          <a:solidFill>
                            <a:schemeClr val="tx1"/>
                          </a:solidFill>
                        </a:rPr>
                        <a:t>Xây dựng khu ghế ngồi, bàn, sân khấu sinh hoạt</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10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2.4, 2.5</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prstClr val="black"/>
                          </a:solidFill>
                          <a:effectLst/>
                          <a:uLnTx/>
                          <a:uFillTx/>
                        </a:rPr>
                        <a:t>Trầm Khôi Nguyên</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904640207"/>
                  </a:ext>
                </a:extLst>
              </a:tr>
            </a:tbl>
          </a:graphicData>
        </a:graphic>
      </p:graphicFrame>
      <p:sp>
        <p:nvSpPr>
          <p:cNvPr id="7" name="TextBox 6">
            <a:extLst>
              <a:ext uri="{FF2B5EF4-FFF2-40B4-BE49-F238E27FC236}">
                <a16:creationId xmlns:a16="http://schemas.microsoft.com/office/drawing/2014/main" id="{7B1994CF-40B2-F002-0023-BE8EC245304C}"/>
              </a:ext>
            </a:extLst>
          </p:cNvPr>
          <p:cNvSpPr txBox="1"/>
          <p:nvPr/>
        </p:nvSpPr>
        <p:spPr>
          <a:xfrm>
            <a:off x="0" y="-48814"/>
            <a:ext cx="12191999" cy="774507"/>
          </a:xfrm>
          <a:prstGeom prst="rect">
            <a:avLst/>
          </a:prstGeom>
          <a:noFill/>
        </p:spPr>
        <p:txBody>
          <a:bodyPr wrap="square">
            <a:spAutoFit/>
          </a:bodyPr>
          <a:lstStyle/>
          <a:p>
            <a:pPr algn="ctr">
              <a:lnSpc>
                <a:spcPts val="5979"/>
              </a:lnSpc>
              <a:spcBef>
                <a:spcPct val="0"/>
              </a:spcBef>
            </a:pPr>
            <a:r>
              <a:rPr lang="en-US" sz="3600" b="1">
                <a:solidFill>
                  <a:srgbClr val="195E39"/>
                </a:solidFill>
                <a:latin typeface="Arial Bold"/>
                <a:ea typeface="Arial Bold"/>
                <a:cs typeface="Arial Bold"/>
                <a:sym typeface="Arial Bold"/>
              </a:rPr>
              <a:t>BẢNG PHÂN CÔNG CÔNG VIỆC</a:t>
            </a:r>
          </a:p>
        </p:txBody>
      </p:sp>
      <p:sp>
        <p:nvSpPr>
          <p:cNvPr id="2" name="Slide Number Placeholder 1">
            <a:extLst>
              <a:ext uri="{FF2B5EF4-FFF2-40B4-BE49-F238E27FC236}">
                <a16:creationId xmlns:a16="http://schemas.microsoft.com/office/drawing/2014/main" id="{CDDB827E-20C3-C1DE-1718-6672CE46C867}"/>
              </a:ext>
            </a:extLst>
          </p:cNvPr>
          <p:cNvSpPr>
            <a:spLocks noGrp="1"/>
          </p:cNvSpPr>
          <p:nvPr>
            <p:ph type="sldNum" sz="quarter" idx="12"/>
          </p:nvPr>
        </p:nvSpPr>
        <p:spPr/>
        <p:txBody>
          <a:bodyPr/>
          <a:lstStyle/>
          <a:p>
            <a:fld id="{81D05A33-7195-4F55-AD7D-A2593623E9C0}" type="slidenum">
              <a:rPr lang="en-US" smtClean="0"/>
              <a:t>2</a:t>
            </a:fld>
            <a:endParaRPr lang="en-US"/>
          </a:p>
        </p:txBody>
      </p:sp>
    </p:spTree>
    <p:extLst>
      <p:ext uri="{BB962C8B-B14F-4D97-AF65-F5344CB8AC3E}">
        <p14:creationId xmlns:p14="http://schemas.microsoft.com/office/powerpoint/2010/main" val="2057381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C366C-75DE-AFD3-CEC7-8D255B13BD99}"/>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A8263AB-1FCA-C4B0-4C00-D9CFE0540155}"/>
              </a:ext>
            </a:extLst>
          </p:cNvPr>
          <p:cNvGraphicFramePr>
            <a:graphicFrameLocks noGrp="1"/>
          </p:cNvGraphicFramePr>
          <p:nvPr>
            <p:extLst>
              <p:ext uri="{D42A27DB-BD31-4B8C-83A1-F6EECF244321}">
                <p14:modId xmlns:p14="http://schemas.microsoft.com/office/powerpoint/2010/main" val="2221451911"/>
              </p:ext>
            </p:extLst>
          </p:nvPr>
        </p:nvGraphicFramePr>
        <p:xfrm>
          <a:off x="805497" y="719667"/>
          <a:ext cx="10581005" cy="5055200"/>
        </p:xfrm>
        <a:graphic>
          <a:graphicData uri="http://schemas.openxmlformats.org/drawingml/2006/table">
            <a:tbl>
              <a:tblPr firstRow="1" bandRow="1">
                <a:tableStyleId>{17292A2E-F333-43FB-9621-5CBBE7FDCDCB}</a:tableStyleId>
              </a:tblPr>
              <a:tblGrid>
                <a:gridCol w="894080">
                  <a:extLst>
                    <a:ext uri="{9D8B030D-6E8A-4147-A177-3AD203B41FA5}">
                      <a16:colId xmlns:a16="http://schemas.microsoft.com/office/drawing/2014/main" val="3560405031"/>
                    </a:ext>
                  </a:extLst>
                </a:gridCol>
                <a:gridCol w="4160520">
                  <a:extLst>
                    <a:ext uri="{9D8B030D-6E8A-4147-A177-3AD203B41FA5}">
                      <a16:colId xmlns:a16="http://schemas.microsoft.com/office/drawing/2014/main" val="3426264576"/>
                    </a:ext>
                  </a:extLst>
                </a:gridCol>
                <a:gridCol w="1157605">
                  <a:extLst>
                    <a:ext uri="{9D8B030D-6E8A-4147-A177-3AD203B41FA5}">
                      <a16:colId xmlns:a16="http://schemas.microsoft.com/office/drawing/2014/main" val="2705316364"/>
                    </a:ext>
                  </a:extLst>
                </a:gridCol>
                <a:gridCol w="1529080">
                  <a:extLst>
                    <a:ext uri="{9D8B030D-6E8A-4147-A177-3AD203B41FA5}">
                      <a16:colId xmlns:a16="http://schemas.microsoft.com/office/drawing/2014/main" val="3314705778"/>
                    </a:ext>
                  </a:extLst>
                </a:gridCol>
                <a:gridCol w="2839720">
                  <a:extLst>
                    <a:ext uri="{9D8B030D-6E8A-4147-A177-3AD203B41FA5}">
                      <a16:colId xmlns:a16="http://schemas.microsoft.com/office/drawing/2014/main" val="1295166197"/>
                    </a:ext>
                  </a:extLst>
                </a:gridCol>
              </a:tblGrid>
              <a:tr h="422240">
                <a:tc>
                  <a:txBody>
                    <a:bodyPr/>
                    <a:lstStyle/>
                    <a:p>
                      <a:pPr algn="ctr"/>
                      <a:r>
                        <a:rPr lang="en-US"/>
                        <a:t>STT</a:t>
                      </a:r>
                    </a:p>
                  </a:txBody>
                  <a:tcPr anchor="ctr"/>
                </a:tc>
                <a:tc>
                  <a:txBody>
                    <a:bodyPr/>
                    <a:lstStyle/>
                    <a:p>
                      <a:pPr algn="ctr"/>
                      <a:r>
                        <a:rPr lang="en-US"/>
                        <a:t>Tên công việc</a:t>
                      </a:r>
                    </a:p>
                  </a:txBody>
                  <a:tcPr anchor="ctr"/>
                </a:tc>
                <a:tc>
                  <a:txBody>
                    <a:bodyPr/>
                    <a:lstStyle/>
                    <a:p>
                      <a:pPr algn="ctr"/>
                      <a:r>
                        <a:rPr lang="en-US"/>
                        <a:t>Thời gian</a:t>
                      </a:r>
                    </a:p>
                  </a:txBody>
                  <a:tcPr anchor="ctr"/>
                </a:tc>
                <a:tc>
                  <a:txBody>
                    <a:bodyPr/>
                    <a:lstStyle/>
                    <a:p>
                      <a:pPr algn="ctr"/>
                      <a:r>
                        <a:rPr lang="en-US"/>
                        <a:t>Vị trí bắt đầu</a:t>
                      </a:r>
                    </a:p>
                  </a:txBody>
                  <a:tcPr anchor="ctr"/>
                </a:tc>
                <a:tc>
                  <a:txBody>
                    <a:bodyPr/>
                    <a:lstStyle/>
                    <a:p>
                      <a:pPr algn="ctr"/>
                      <a:r>
                        <a:rPr lang="en-US"/>
                        <a:t>Người phụ trách</a:t>
                      </a:r>
                    </a:p>
                  </a:txBody>
                  <a:tcPr anchor="ctr"/>
                </a:tc>
                <a:extLst>
                  <a:ext uri="{0D108BD9-81ED-4DB2-BD59-A6C34878D82A}">
                    <a16:rowId xmlns:a16="http://schemas.microsoft.com/office/drawing/2014/main" val="19064594"/>
                  </a:ext>
                </a:extLst>
              </a:tr>
              <a:tr h="457200">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tx1"/>
                          </a:solidFill>
                          <a:effectLst/>
                        </a:rPr>
                        <a:t>Giai đoạn 3: Lắp đặt hạng mục trang thiết bị và cảnh quan</a:t>
                      </a:r>
                      <a:endParaRPr lang="en-US" sz="1400" kern="1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34864385"/>
                  </a:ext>
                </a:extLst>
              </a:tr>
              <a:tr h="457200">
                <a:tc>
                  <a:txBody>
                    <a:bodyPr/>
                    <a:lstStyle/>
                    <a:p>
                      <a:pPr algn="ctr"/>
                      <a:r>
                        <a:rPr lang="en-US" sz="1400"/>
                        <a:t>3.1</a:t>
                      </a:r>
                      <a:endParaRPr lang="en-US" sz="1400">
                        <a:latin typeface="Arial" panose="020B0604020202020204" pitchFamily="34" charset="0"/>
                        <a:cs typeface="Arial" panose="020B0604020202020204" pitchFamily="34" charset="0"/>
                      </a:endParaRPr>
                    </a:p>
                  </a:txBody>
                  <a:tcPr anchor="ctr"/>
                </a:tc>
                <a:tc>
                  <a:txBody>
                    <a:bodyPr/>
                    <a:lstStyle/>
                    <a:p>
                      <a:r>
                        <a:rPr lang="vi-VN" sz="1400"/>
                        <a:t>Lắp đặt hạng mục trang thiết bị và cảnh quan</a:t>
                      </a:r>
                      <a:endParaRPr lang="en-US" sz="1400">
                        <a:latin typeface="Arial" panose="020B0604020202020204" pitchFamily="34" charset="0"/>
                        <a:cs typeface="Arial" panose="020B0604020202020204" pitchFamily="34" charset="0"/>
                      </a:endParaRPr>
                    </a:p>
                  </a:txBody>
                  <a:tcPr anchor="ctr"/>
                </a:tc>
                <a:tc>
                  <a:txBody>
                    <a:bodyPr/>
                    <a:lstStyle/>
                    <a:p>
                      <a:pPr algn="ctr"/>
                      <a:endParaRPr lang="en-US" sz="1400">
                        <a:latin typeface="Arial" panose="020B0604020202020204" pitchFamily="34" charset="0"/>
                        <a:cs typeface="Arial" panose="020B0604020202020204" pitchFamily="34" charset="0"/>
                      </a:endParaRPr>
                    </a:p>
                  </a:txBody>
                  <a:tcPr anchor="ctr"/>
                </a:tc>
                <a:tc>
                  <a:txBody>
                    <a:bodyPr/>
                    <a:lstStyle/>
                    <a:p>
                      <a:pPr algn="ct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Nguyễn Hữu Luân</a:t>
                      </a:r>
                      <a:endParaRPr lang="en-US" sz="14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088697822"/>
                  </a:ext>
                </a:extLst>
              </a:tr>
              <a:tr h="457200">
                <a:tc>
                  <a:txBody>
                    <a:bodyPr/>
                    <a:lstStyle/>
                    <a:p>
                      <a:pPr algn="ctr"/>
                      <a:r>
                        <a:rPr lang="en-US" sz="1400"/>
                        <a:t>3.1.1</a:t>
                      </a:r>
                      <a:endParaRPr lang="en-US" sz="1400">
                        <a:latin typeface="Arial" panose="020B0604020202020204" pitchFamily="34" charset="0"/>
                        <a:cs typeface="Arial" panose="020B0604020202020204" pitchFamily="34" charset="0"/>
                      </a:endParaRPr>
                    </a:p>
                  </a:txBody>
                  <a:tcPr anchor="ctr"/>
                </a:tc>
                <a:tc>
                  <a:txBody>
                    <a:bodyPr/>
                    <a:lstStyle/>
                    <a:p>
                      <a:r>
                        <a:rPr lang="en-US" sz="1400"/>
                        <a:t>Trang trí cây xanh, thảm cỏ, tiểu cảnh</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9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2.5, 2.6</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prstClr val="black"/>
                          </a:solidFill>
                          <a:effectLst/>
                          <a:uLnTx/>
                          <a:uFillTx/>
                        </a:rPr>
                        <a:t>Nguyễn Hữu Luân</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51336120"/>
                  </a:ext>
                </a:extLst>
              </a:tr>
              <a:tr h="457200">
                <a:tc>
                  <a:txBody>
                    <a:bodyPr/>
                    <a:lstStyle/>
                    <a:p>
                      <a:pPr algn="ctr"/>
                      <a:r>
                        <a:rPr lang="en-US" sz="1400"/>
                        <a:t>3.1.2</a:t>
                      </a:r>
                      <a:endParaRPr lang="en-US" sz="1400">
                        <a:latin typeface="Arial" panose="020B0604020202020204" pitchFamily="34" charset="0"/>
                        <a:cs typeface="Arial" panose="020B0604020202020204" pitchFamily="34" charset="0"/>
                      </a:endParaRPr>
                    </a:p>
                  </a:txBody>
                  <a:tcPr anchor="ctr"/>
                </a:tc>
                <a:tc>
                  <a:txBody>
                    <a:bodyPr/>
                    <a:lstStyle/>
                    <a:p>
                      <a:r>
                        <a:rPr lang="en-US" sz="1400"/>
                        <a:t>Lắp đặt kệ sách, tài liệu đọc</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5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3.1.1</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prstClr val="black"/>
                          </a:solidFill>
                          <a:effectLst/>
                          <a:uLnTx/>
                          <a:uFillTx/>
                        </a:rPr>
                        <a:t>Nguyễn Hữu Luân</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491710627"/>
                  </a:ext>
                </a:extLst>
              </a:tr>
              <a:tr h="457200">
                <a:tc>
                  <a:txBody>
                    <a:bodyPr/>
                    <a:lstStyle/>
                    <a:p>
                      <a:pPr algn="ctr"/>
                      <a:r>
                        <a:rPr lang="en-US" sz="1400"/>
                        <a:t>3.1.3</a:t>
                      </a:r>
                      <a:endParaRPr lang="en-US" sz="1400">
                        <a:latin typeface="Arial" panose="020B0604020202020204" pitchFamily="34" charset="0"/>
                        <a:cs typeface="Arial" panose="020B0604020202020204" pitchFamily="34" charset="0"/>
                      </a:endParaRPr>
                    </a:p>
                  </a:txBody>
                  <a:tcPr anchor="ctr"/>
                </a:tc>
                <a:tc>
                  <a:txBody>
                    <a:bodyPr/>
                    <a:lstStyle/>
                    <a:p>
                      <a:r>
                        <a:rPr lang="en-US" sz="1400"/>
                        <a:t>Lắp đặt camera, wifi</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1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3.1.2</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prstClr val="black"/>
                          </a:solidFill>
                          <a:effectLst/>
                          <a:uLnTx/>
                          <a:uFillTx/>
                        </a:rPr>
                        <a:t>Nguyễn Hữu Luân</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58408175"/>
                  </a:ext>
                </a:extLst>
              </a:tr>
              <a:tr h="457200">
                <a:tc>
                  <a:txBody>
                    <a:bodyPr/>
                    <a:lstStyle/>
                    <a:p>
                      <a:pPr algn="ctr"/>
                      <a:r>
                        <a:rPr lang="en-US" sz="1400"/>
                        <a:t>3.2 </a:t>
                      </a:r>
                      <a:endParaRPr lang="en-US" sz="1400">
                        <a:latin typeface="Arial" panose="020B0604020202020204" pitchFamily="34" charset="0"/>
                        <a:cs typeface="Arial" panose="020B0604020202020204" pitchFamily="34" charset="0"/>
                      </a:endParaRPr>
                    </a:p>
                  </a:txBody>
                  <a:tcPr anchor="ctr"/>
                </a:tc>
                <a:tc>
                  <a:txBody>
                    <a:bodyPr/>
                    <a:lstStyle/>
                    <a:p>
                      <a:r>
                        <a:rPr lang="en-US" sz="1400"/>
                        <a:t>Thêm kios bán hàng, dịch vụ giải trí</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7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3.1.1, 3.1.2, 3.1.3</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prstClr val="black"/>
                          </a:solidFill>
                          <a:effectLst/>
                          <a:uLnTx/>
                          <a:uFillTx/>
                        </a:rPr>
                        <a:t>Nguyễn Hữu Luân</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911614543"/>
                  </a:ext>
                </a:extLst>
              </a:tr>
              <a:tr h="457200">
                <a:tc gridSpan="5">
                  <a:txBody>
                    <a:bodyPr/>
                    <a:lstStyle/>
                    <a:p>
                      <a:r>
                        <a:rPr lang="en-US" sz="1400" b="1">
                          <a:solidFill>
                            <a:schemeClr val="tx1"/>
                          </a:solidFill>
                        </a:rPr>
                        <a:t>Giai đoạn 4: Hoàn thiện &amp; kiểm tra</a:t>
                      </a:r>
                      <a:endParaRPr lang="en-US" sz="1400" b="1">
                        <a:solidFill>
                          <a:schemeClr val="tx1"/>
                        </a:solidFill>
                        <a:latin typeface="Arial" panose="020B0604020202020204" pitchFamily="34" charset="0"/>
                        <a:cs typeface="Arial" panose="020B060402020202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22018877"/>
                  </a:ext>
                </a:extLst>
              </a:tr>
              <a:tr h="457200">
                <a:tc>
                  <a:txBody>
                    <a:bodyPr/>
                    <a:lstStyle/>
                    <a:p>
                      <a:pPr algn="ctr"/>
                      <a:r>
                        <a:rPr lang="en-US" sz="1400"/>
                        <a:t>4.1</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400">
                          <a:solidFill>
                            <a:schemeClr val="tx1"/>
                          </a:solidFill>
                        </a:rPr>
                        <a:t>Hoàn thiện sơ bộ</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3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3.1, 3.2</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Nguyễn Đình Nhật Huy</a:t>
                      </a:r>
                      <a:endParaRPr lang="en-US" sz="14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6176711"/>
                  </a:ext>
                </a:extLst>
              </a:tr>
              <a:tr h="457200">
                <a:tc>
                  <a:txBody>
                    <a:bodyPr/>
                    <a:lstStyle/>
                    <a:p>
                      <a:pPr algn="ctr"/>
                      <a:r>
                        <a:rPr lang="en-US" sz="1400"/>
                        <a:t>4.2</a:t>
                      </a:r>
                      <a:endParaRPr lang="en-US" sz="1400">
                        <a:latin typeface="Arial" panose="020B0604020202020204" pitchFamily="34" charset="0"/>
                        <a:cs typeface="Arial" panose="020B0604020202020204" pitchFamily="34" charset="0"/>
                      </a:endParaRPr>
                    </a:p>
                  </a:txBody>
                  <a:tcPr anchor="ctr"/>
                </a:tc>
                <a:tc>
                  <a:txBody>
                    <a:bodyPr/>
                    <a:lstStyle/>
                    <a:p>
                      <a:r>
                        <a:rPr lang="en-US" sz="1400">
                          <a:solidFill>
                            <a:schemeClr val="tx1"/>
                          </a:solidFill>
                        </a:rPr>
                        <a:t>Kiểm tra, nghiệm thu nội bộ</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7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4.1</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prstClr val="black"/>
                          </a:solidFill>
                          <a:effectLst/>
                          <a:uLnTx/>
                          <a:uFillTx/>
                        </a:rPr>
                        <a:t>Nguyễn Đình Nhật Huy</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795136555"/>
                  </a:ext>
                </a:extLst>
              </a:tr>
              <a:tr h="457200">
                <a:tc>
                  <a:txBody>
                    <a:bodyPr/>
                    <a:lstStyle/>
                    <a:p>
                      <a:pPr algn="ctr"/>
                      <a:r>
                        <a:rPr lang="en-US" sz="1400"/>
                        <a:t>4.3</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400">
                          <a:solidFill>
                            <a:schemeClr val="tx1"/>
                          </a:solidFill>
                        </a:rPr>
                        <a:t>Hoạt động thử nghiệm</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30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4.1</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prstClr val="black"/>
                          </a:solidFill>
                          <a:effectLst/>
                          <a:uLnTx/>
                          <a:uFillTx/>
                        </a:rPr>
                        <a:t>Nguyễn Đình Nhật Huy</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287596821"/>
                  </a:ext>
                </a:extLst>
              </a:tr>
            </a:tbl>
          </a:graphicData>
        </a:graphic>
      </p:graphicFrame>
      <p:sp>
        <p:nvSpPr>
          <p:cNvPr id="2" name="TextBox 1">
            <a:extLst>
              <a:ext uri="{FF2B5EF4-FFF2-40B4-BE49-F238E27FC236}">
                <a16:creationId xmlns:a16="http://schemas.microsoft.com/office/drawing/2014/main" id="{C85B6B0A-3E0E-6E03-08CF-77700AA05880}"/>
              </a:ext>
            </a:extLst>
          </p:cNvPr>
          <p:cNvSpPr txBox="1"/>
          <p:nvPr/>
        </p:nvSpPr>
        <p:spPr>
          <a:xfrm>
            <a:off x="0" y="-48814"/>
            <a:ext cx="12191999" cy="774507"/>
          </a:xfrm>
          <a:prstGeom prst="rect">
            <a:avLst/>
          </a:prstGeom>
          <a:noFill/>
        </p:spPr>
        <p:txBody>
          <a:bodyPr wrap="square">
            <a:spAutoFit/>
          </a:bodyPr>
          <a:lstStyle/>
          <a:p>
            <a:pPr algn="ctr">
              <a:lnSpc>
                <a:spcPts val="5979"/>
              </a:lnSpc>
              <a:spcBef>
                <a:spcPct val="0"/>
              </a:spcBef>
            </a:pPr>
            <a:r>
              <a:rPr lang="en-US" sz="3600" b="1">
                <a:solidFill>
                  <a:srgbClr val="195E39"/>
                </a:solidFill>
                <a:latin typeface="Arial Bold"/>
                <a:ea typeface="Arial Bold"/>
                <a:cs typeface="Arial Bold"/>
                <a:sym typeface="Arial Bold"/>
              </a:rPr>
              <a:t>BẢNG PHÂN CÔNG CÔNG VIỆC</a:t>
            </a:r>
          </a:p>
        </p:txBody>
      </p:sp>
      <p:sp>
        <p:nvSpPr>
          <p:cNvPr id="3" name="Slide Number Placeholder 2">
            <a:extLst>
              <a:ext uri="{FF2B5EF4-FFF2-40B4-BE49-F238E27FC236}">
                <a16:creationId xmlns:a16="http://schemas.microsoft.com/office/drawing/2014/main" id="{BCFCFA42-0137-1EFE-C1D9-F0A72C5EBA84}"/>
              </a:ext>
            </a:extLst>
          </p:cNvPr>
          <p:cNvSpPr>
            <a:spLocks noGrp="1"/>
          </p:cNvSpPr>
          <p:nvPr>
            <p:ph type="sldNum" sz="quarter" idx="12"/>
          </p:nvPr>
        </p:nvSpPr>
        <p:spPr/>
        <p:txBody>
          <a:bodyPr/>
          <a:lstStyle/>
          <a:p>
            <a:fld id="{731497E1-A0E9-449F-8119-DCD05FC59F7E}" type="slidenum">
              <a:rPr lang="en-US" smtClean="0"/>
              <a:t>3</a:t>
            </a:fld>
            <a:endParaRPr lang="en-US"/>
          </a:p>
        </p:txBody>
      </p:sp>
    </p:spTree>
    <p:extLst>
      <p:ext uri="{BB962C8B-B14F-4D97-AF65-F5344CB8AC3E}">
        <p14:creationId xmlns:p14="http://schemas.microsoft.com/office/powerpoint/2010/main" val="4035937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BB184-6BE3-B08B-F37F-98AE66C02A9D}"/>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55B85AA-32BF-051A-9401-46B339DBE16F}"/>
              </a:ext>
            </a:extLst>
          </p:cNvPr>
          <p:cNvGraphicFramePr>
            <a:graphicFrameLocks noGrp="1"/>
          </p:cNvGraphicFramePr>
          <p:nvPr>
            <p:extLst>
              <p:ext uri="{D42A27DB-BD31-4B8C-83A1-F6EECF244321}">
                <p14:modId xmlns:p14="http://schemas.microsoft.com/office/powerpoint/2010/main" val="1524885785"/>
              </p:ext>
            </p:extLst>
          </p:nvPr>
        </p:nvGraphicFramePr>
        <p:xfrm>
          <a:off x="805497" y="719667"/>
          <a:ext cx="10581008" cy="5573360"/>
        </p:xfrm>
        <a:graphic>
          <a:graphicData uri="http://schemas.openxmlformats.org/drawingml/2006/table">
            <a:tbl>
              <a:tblPr firstRow="1" bandRow="1">
                <a:tableStyleId>{17292A2E-F333-43FB-9621-5CBBE7FDCDCB}</a:tableStyleId>
              </a:tblPr>
              <a:tblGrid>
                <a:gridCol w="894080">
                  <a:extLst>
                    <a:ext uri="{9D8B030D-6E8A-4147-A177-3AD203B41FA5}">
                      <a16:colId xmlns:a16="http://schemas.microsoft.com/office/drawing/2014/main" val="3560405031"/>
                    </a:ext>
                  </a:extLst>
                </a:gridCol>
                <a:gridCol w="4160521">
                  <a:extLst>
                    <a:ext uri="{9D8B030D-6E8A-4147-A177-3AD203B41FA5}">
                      <a16:colId xmlns:a16="http://schemas.microsoft.com/office/drawing/2014/main" val="3426264576"/>
                    </a:ext>
                  </a:extLst>
                </a:gridCol>
                <a:gridCol w="1157605">
                  <a:extLst>
                    <a:ext uri="{9D8B030D-6E8A-4147-A177-3AD203B41FA5}">
                      <a16:colId xmlns:a16="http://schemas.microsoft.com/office/drawing/2014/main" val="2705316364"/>
                    </a:ext>
                  </a:extLst>
                </a:gridCol>
                <a:gridCol w="1529081">
                  <a:extLst>
                    <a:ext uri="{9D8B030D-6E8A-4147-A177-3AD203B41FA5}">
                      <a16:colId xmlns:a16="http://schemas.microsoft.com/office/drawing/2014/main" val="3314705778"/>
                    </a:ext>
                  </a:extLst>
                </a:gridCol>
                <a:gridCol w="2839721">
                  <a:extLst>
                    <a:ext uri="{9D8B030D-6E8A-4147-A177-3AD203B41FA5}">
                      <a16:colId xmlns:a16="http://schemas.microsoft.com/office/drawing/2014/main" val="1295166197"/>
                    </a:ext>
                  </a:extLst>
                </a:gridCol>
              </a:tblGrid>
              <a:tr h="422240">
                <a:tc>
                  <a:txBody>
                    <a:bodyPr/>
                    <a:lstStyle/>
                    <a:p>
                      <a:pPr algn="ctr"/>
                      <a:r>
                        <a:rPr lang="en-US" sz="1800"/>
                        <a:t>STT</a:t>
                      </a:r>
                    </a:p>
                  </a:txBody>
                  <a:tcPr anchor="ctr"/>
                </a:tc>
                <a:tc>
                  <a:txBody>
                    <a:bodyPr/>
                    <a:lstStyle/>
                    <a:p>
                      <a:pPr algn="ctr"/>
                      <a:r>
                        <a:rPr lang="en-US" sz="1800"/>
                        <a:t>Tên công việc</a:t>
                      </a:r>
                    </a:p>
                  </a:txBody>
                  <a:tcPr anchor="ctr"/>
                </a:tc>
                <a:tc>
                  <a:txBody>
                    <a:bodyPr/>
                    <a:lstStyle/>
                    <a:p>
                      <a:pPr algn="ctr"/>
                      <a:r>
                        <a:rPr lang="en-US" sz="1800"/>
                        <a:t>Thời gian</a:t>
                      </a:r>
                    </a:p>
                  </a:txBody>
                  <a:tcPr anchor="ctr"/>
                </a:tc>
                <a:tc>
                  <a:txBody>
                    <a:bodyPr/>
                    <a:lstStyle/>
                    <a:p>
                      <a:pPr algn="ctr"/>
                      <a:r>
                        <a:rPr lang="en-US" sz="1800"/>
                        <a:t>Vị trí bắt đầu</a:t>
                      </a:r>
                    </a:p>
                  </a:txBody>
                  <a:tcPr anchor="ctr"/>
                </a:tc>
                <a:tc>
                  <a:txBody>
                    <a:bodyPr/>
                    <a:lstStyle/>
                    <a:p>
                      <a:pPr algn="ctr"/>
                      <a:r>
                        <a:rPr lang="en-US" sz="1800"/>
                        <a:t>Người phụ trách</a:t>
                      </a:r>
                    </a:p>
                  </a:txBody>
                  <a:tcPr anchor="ctr"/>
                </a:tc>
                <a:extLst>
                  <a:ext uri="{0D108BD9-81ED-4DB2-BD59-A6C34878D82A}">
                    <a16:rowId xmlns:a16="http://schemas.microsoft.com/office/drawing/2014/main" val="19064594"/>
                  </a:ext>
                </a:extLst>
              </a:tr>
              <a:tr h="457200">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tx1"/>
                          </a:solidFill>
                          <a:effectLst/>
                        </a:rPr>
                        <a:t>Giai đoạn 5: Kiểm định &amp; đánh giá</a:t>
                      </a:r>
                      <a:endParaRPr lang="en-US" sz="1400" kern="1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34864385"/>
                  </a:ext>
                </a:extLst>
              </a:tr>
              <a:tr h="457200">
                <a:tc>
                  <a:txBody>
                    <a:bodyPr/>
                    <a:lstStyle/>
                    <a:p>
                      <a:pPr algn="ctr"/>
                      <a:r>
                        <a:rPr lang="en-US" sz="1400"/>
                        <a:t>5.1</a:t>
                      </a:r>
                      <a:endParaRPr lang="en-US" sz="1400">
                        <a:latin typeface="Arial" panose="020B0604020202020204" pitchFamily="34" charset="0"/>
                        <a:cs typeface="Arial" panose="020B0604020202020204" pitchFamily="34" charset="0"/>
                      </a:endParaRPr>
                    </a:p>
                  </a:txBody>
                  <a:tcPr anchor="ctr"/>
                </a:tc>
                <a:tc>
                  <a:txBody>
                    <a:bodyPr/>
                    <a:lstStyle/>
                    <a:p>
                      <a:r>
                        <a:rPr lang="en-US" sz="1400">
                          <a:solidFill>
                            <a:schemeClr val="tx1"/>
                          </a:solidFill>
                        </a:rPr>
                        <a:t>Mời thanh tra kiểm duyệt tiêu chuẩn xây dựng</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3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4.3</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Hồ Lý Minh Lữ</a:t>
                      </a:r>
                      <a:endParaRPr lang="en-US" sz="14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088697822"/>
                  </a:ext>
                </a:extLst>
              </a:tr>
              <a:tr h="457200">
                <a:tc>
                  <a:txBody>
                    <a:bodyPr/>
                    <a:lstStyle/>
                    <a:p>
                      <a:pPr algn="ctr"/>
                      <a:r>
                        <a:rPr lang="en-US" sz="1400"/>
                        <a:t>5.2</a:t>
                      </a:r>
                      <a:endParaRPr lang="en-US" sz="1400">
                        <a:latin typeface="Arial" panose="020B0604020202020204" pitchFamily="34" charset="0"/>
                        <a:cs typeface="Arial" panose="020B0604020202020204" pitchFamily="34" charset="0"/>
                      </a:endParaRPr>
                    </a:p>
                  </a:txBody>
                  <a:tcPr anchor="ctr"/>
                </a:tc>
                <a:tc>
                  <a:txBody>
                    <a:bodyPr/>
                    <a:lstStyle/>
                    <a:p>
                      <a:r>
                        <a:rPr lang="vi-VN" sz="1400">
                          <a:solidFill>
                            <a:schemeClr val="tx1"/>
                          </a:solidFill>
                        </a:rPr>
                        <a:t>Kiểm định tiêu chuẩn môi trường – sinh thái</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4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4.3</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prstClr val="black"/>
                          </a:solidFill>
                          <a:effectLst/>
                          <a:uLnTx/>
                          <a:uFillTx/>
                        </a:rPr>
                        <a:t>Hồ Lý Minh Lữ</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51336120"/>
                  </a:ext>
                </a:extLst>
              </a:tr>
              <a:tr h="457200">
                <a:tc>
                  <a:txBody>
                    <a:bodyPr/>
                    <a:lstStyle/>
                    <a:p>
                      <a:pPr algn="ctr"/>
                      <a:r>
                        <a:rPr lang="en-US" sz="1400"/>
                        <a:t>5.3</a:t>
                      </a:r>
                      <a:endParaRPr lang="en-US" sz="1400">
                        <a:latin typeface="Arial" panose="020B0604020202020204" pitchFamily="34" charset="0"/>
                        <a:cs typeface="Arial" panose="020B0604020202020204" pitchFamily="34" charset="0"/>
                      </a:endParaRPr>
                    </a:p>
                  </a:txBody>
                  <a:tcPr anchor="ctr"/>
                </a:tc>
                <a:tc>
                  <a:txBody>
                    <a:bodyPr/>
                    <a:lstStyle/>
                    <a:p>
                      <a:r>
                        <a:rPr lang="en-US" sz="1400">
                          <a:solidFill>
                            <a:schemeClr val="tx1"/>
                          </a:solidFill>
                        </a:rPr>
                        <a:t>Đánh giá tiêu chí “Không gian xanh bền vững”</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3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4.3</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prstClr val="black"/>
                          </a:solidFill>
                          <a:effectLst/>
                          <a:uLnTx/>
                          <a:uFillTx/>
                        </a:rPr>
                        <a:t>Hồ Lý Minh Lữ</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491710627"/>
                  </a:ext>
                </a:extLst>
              </a:tr>
              <a:tr h="457200">
                <a:tc>
                  <a:txBody>
                    <a:bodyPr/>
                    <a:lstStyle/>
                    <a:p>
                      <a:pPr algn="ctr"/>
                      <a:r>
                        <a:rPr lang="en-US" sz="1400"/>
                        <a:t>5.4</a:t>
                      </a:r>
                      <a:endParaRPr lang="en-US" sz="1400">
                        <a:latin typeface="Arial" panose="020B0604020202020204" pitchFamily="34" charset="0"/>
                        <a:cs typeface="Arial" panose="020B0604020202020204" pitchFamily="34" charset="0"/>
                      </a:endParaRPr>
                    </a:p>
                  </a:txBody>
                  <a:tcPr anchor="ctr"/>
                </a:tc>
                <a:tc>
                  <a:txBody>
                    <a:bodyPr/>
                    <a:lstStyle/>
                    <a:p>
                      <a:r>
                        <a:rPr lang="en-US" sz="1400">
                          <a:solidFill>
                            <a:schemeClr val="tx1"/>
                          </a:solidFill>
                        </a:rPr>
                        <a:t>Xác nhận biên bản nghiệm thu – chứng nhận công trình xanh</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3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5.1, 5.2, 5.3</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prstClr val="black"/>
                          </a:solidFill>
                          <a:effectLst/>
                          <a:uLnTx/>
                          <a:uFillTx/>
                        </a:rPr>
                        <a:t>Hồ Lý Minh Lữ</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58408175"/>
                  </a:ext>
                </a:extLst>
              </a:tr>
              <a:tr h="457200">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tx1"/>
                          </a:solidFill>
                          <a:effectLst/>
                        </a:rPr>
                        <a:t>Giai đoạn 6: Công bố, bàn giao chính thức</a:t>
                      </a:r>
                      <a:endParaRPr lang="en-US" sz="1400" b="1" kern="1200">
                        <a:solidFill>
                          <a:schemeClr val="tx1"/>
                        </a:solidFill>
                        <a:effectLst/>
                        <a:latin typeface="Arial" panose="020B0604020202020204" pitchFamily="34" charset="0"/>
                        <a:ea typeface="+mn-ea"/>
                        <a:cs typeface="Arial" panose="020B0604020202020204" pitchFamily="34" charset="0"/>
                      </a:endParaRPr>
                    </a:p>
                  </a:txBody>
                  <a:tcPr anchor="ctr"/>
                </a:tc>
                <a:tc hMerge="1">
                  <a:txBody>
                    <a:bodyPr/>
                    <a:lstStyle/>
                    <a:p>
                      <a:pPr algn="ctr"/>
                      <a:endParaRPr lang="en-US" sz="1400">
                        <a:latin typeface="Arial" panose="020B0604020202020204" pitchFamily="34" charset="0"/>
                        <a:cs typeface="Arial" panose="020B0604020202020204" pitchFamily="34" charset="0"/>
                      </a:endParaRPr>
                    </a:p>
                  </a:txBody>
                  <a:tcPr anchor="ctr"/>
                </a:tc>
                <a:tc hMerge="1">
                  <a:txBody>
                    <a:bodyPr/>
                    <a:lstStyle/>
                    <a:p>
                      <a:pPr algn="ctr"/>
                      <a:endParaRPr lang="en-US" sz="1400">
                        <a:latin typeface="Arial" panose="020B0604020202020204" pitchFamily="34" charset="0"/>
                        <a:cs typeface="Arial" panose="020B0604020202020204" pitchFamily="34" charset="0"/>
                      </a:endParaRPr>
                    </a:p>
                  </a:txBody>
                  <a:tcPr anchor="ctr"/>
                </a:tc>
                <a:tc hMerge="1">
                  <a:txBody>
                    <a:bodyPr/>
                    <a:lstStyle/>
                    <a:p>
                      <a:endParaRPr lang="en-US" sz="1400">
                        <a:latin typeface="Arial" panose="020B0604020202020204" pitchFamily="34" charset="0"/>
                        <a:cs typeface="Arial" panose="020B0604020202020204" pitchFamily="34" charset="0"/>
                      </a:endParaRPr>
                    </a:p>
                  </a:txBody>
                  <a:tcPr anchor="ctr"/>
                </a:tc>
                <a:tc hMerge="1">
                  <a:txBody>
                    <a:bodyPr/>
                    <a:lstStyle/>
                    <a:p>
                      <a:endParaRPr lang="en-US"/>
                    </a:p>
                  </a:txBody>
                  <a:tcPr anchor="ctr"/>
                </a:tc>
                <a:extLst>
                  <a:ext uri="{0D108BD9-81ED-4DB2-BD59-A6C34878D82A}">
                    <a16:rowId xmlns:a16="http://schemas.microsoft.com/office/drawing/2014/main" val="590708373"/>
                  </a:ext>
                </a:extLst>
              </a:tr>
              <a:tr h="457200">
                <a:tc>
                  <a:txBody>
                    <a:bodyPr/>
                    <a:lstStyle/>
                    <a:p>
                      <a:pPr algn="ctr"/>
                      <a:r>
                        <a:rPr lang="en-US" sz="1400"/>
                        <a:t>6 </a:t>
                      </a:r>
                      <a:endParaRPr lang="en-US" sz="1400">
                        <a:latin typeface="Arial" panose="020B0604020202020204" pitchFamily="34" charset="0"/>
                        <a:cs typeface="Arial" panose="020B0604020202020204" pitchFamily="34" charset="0"/>
                      </a:endParaRPr>
                    </a:p>
                  </a:txBody>
                  <a:tcPr anchor="ctr"/>
                </a:tc>
                <a:tc>
                  <a:txBody>
                    <a:bodyPr/>
                    <a:lstStyle/>
                    <a:p>
                      <a:pPr algn="l"/>
                      <a:r>
                        <a:rPr lang="en-US" sz="1400"/>
                        <a:t>Công bố, bàn giao chính thức</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1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5.4</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Nguyễn Đình Nhật Huy</a:t>
                      </a:r>
                      <a:endParaRPr lang="en-US"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29140310"/>
                  </a:ext>
                </a:extLst>
              </a:tr>
              <a:tr h="457200">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00">
                          <a:solidFill>
                            <a:schemeClr val="tx1"/>
                          </a:solidFill>
                          <a:effectLst/>
                        </a:rPr>
                        <a:t>Giai đoạn 7: </a:t>
                      </a:r>
                      <a:r>
                        <a:rPr lang="en-US" sz="1400" b="1">
                          <a:solidFill>
                            <a:schemeClr val="tx1"/>
                          </a:solidFill>
                        </a:rPr>
                        <a:t>Theo dõi sự cố và sửa chữa tồn đọng</a:t>
                      </a:r>
                      <a:endParaRPr lang="en-US" sz="1400" b="1" kern="100">
                        <a:solidFill>
                          <a:schemeClr val="tx1"/>
                        </a:solidFill>
                        <a:effectLst/>
                      </a:endParaRPr>
                    </a:p>
                    <a:p>
                      <a:endParaRPr lang="en-US" sz="1400">
                        <a:latin typeface="Arial" panose="020B0604020202020204" pitchFamily="34" charset="0"/>
                        <a:cs typeface="Arial" panose="020B0604020202020204" pitchFamily="34" charset="0"/>
                      </a:endParaRPr>
                    </a:p>
                  </a:txBody>
                  <a:tcPr anchor="ctr"/>
                </a:tc>
                <a:tc hMerge="1">
                  <a:txBody>
                    <a:bodyPr/>
                    <a:lstStyle/>
                    <a:p>
                      <a:pPr algn="ctr"/>
                      <a:endParaRPr lang="en-US" sz="1400">
                        <a:latin typeface="Arial" panose="020B0604020202020204" pitchFamily="34" charset="0"/>
                        <a:cs typeface="Arial" panose="020B0604020202020204" pitchFamily="34" charset="0"/>
                      </a:endParaRPr>
                    </a:p>
                  </a:txBody>
                  <a:tcPr anchor="ctr"/>
                </a:tc>
                <a:tc hMerge="1">
                  <a:txBody>
                    <a:bodyPr/>
                    <a:lstStyle/>
                    <a:p>
                      <a:pPr algn="ctr"/>
                      <a:endParaRPr lang="en-US" sz="1400">
                        <a:latin typeface="Arial" panose="020B0604020202020204" pitchFamily="34" charset="0"/>
                        <a:cs typeface="Arial" panose="020B0604020202020204" pitchFamily="34" charset="0"/>
                      </a:endParaRPr>
                    </a:p>
                  </a:txBody>
                  <a:tcPr anchor="ctr"/>
                </a:tc>
                <a:tc hMerge="1">
                  <a:txBody>
                    <a:bodyPr/>
                    <a:lstStyle/>
                    <a:p>
                      <a:endParaRPr lang="en-US" sz="1400">
                        <a:latin typeface="Arial" panose="020B0604020202020204" pitchFamily="34" charset="0"/>
                        <a:cs typeface="Arial" panose="020B0604020202020204" pitchFamily="34" charset="0"/>
                      </a:endParaRPr>
                    </a:p>
                  </a:txBody>
                  <a:tcPr anchor="ctr"/>
                </a:tc>
                <a:tc hMerge="1">
                  <a:txBody>
                    <a:bodyPr/>
                    <a:lstStyle/>
                    <a:p>
                      <a:endParaRPr lang="en-US"/>
                    </a:p>
                  </a:txBody>
                  <a:tcPr anchor="ctr"/>
                </a:tc>
                <a:extLst>
                  <a:ext uri="{0D108BD9-81ED-4DB2-BD59-A6C34878D82A}">
                    <a16:rowId xmlns:a16="http://schemas.microsoft.com/office/drawing/2014/main" val="1203605455"/>
                  </a:ext>
                </a:extLst>
              </a:tr>
              <a:tr h="457200">
                <a:tc>
                  <a:txBody>
                    <a:bodyPr/>
                    <a:lstStyle/>
                    <a:p>
                      <a:pPr algn="ctr"/>
                      <a:r>
                        <a:rPr lang="en-US" sz="1400"/>
                        <a:t>7</a:t>
                      </a:r>
                      <a:endParaRPr lang="en-US" sz="1400">
                        <a:latin typeface="Arial" panose="020B0604020202020204" pitchFamily="34" charset="0"/>
                        <a:cs typeface="Arial" panose="020B0604020202020204" pitchFamily="34" charset="0"/>
                      </a:endParaRPr>
                    </a:p>
                  </a:txBody>
                  <a:tcPr anchor="ctr"/>
                </a:tc>
                <a:tc>
                  <a:txBody>
                    <a:bodyPr/>
                    <a:lstStyle/>
                    <a:p>
                      <a:pPr algn="l"/>
                      <a:r>
                        <a:rPr lang="en-US" sz="1400"/>
                        <a:t>Theo dõi sự cố và sửa chữa tồn đọng</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7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6</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Nguyễn Đình Nhật Huy</a:t>
                      </a:r>
                      <a:endParaRPr lang="en-US" sz="14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183742598"/>
                  </a:ext>
                </a:extLst>
              </a:tr>
              <a:tr h="457200">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00">
                          <a:solidFill>
                            <a:schemeClr val="tx1"/>
                          </a:solidFill>
                          <a:effectLst/>
                        </a:rPr>
                        <a:t>Giai đoạn 8: Mở cửa chính thức</a:t>
                      </a:r>
                      <a:endParaRPr lang="en-US" sz="1400" b="1" kern="1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nchor="ctr"/>
                </a:tc>
                <a:tc hMerge="1">
                  <a:txBody>
                    <a:bodyPr/>
                    <a:lstStyle/>
                    <a:p>
                      <a:pPr algn="ctr"/>
                      <a:endParaRPr lang="en-US" sz="1400">
                        <a:latin typeface="Arial" panose="020B0604020202020204" pitchFamily="34" charset="0"/>
                        <a:cs typeface="Arial" panose="020B0604020202020204" pitchFamily="34" charset="0"/>
                      </a:endParaRPr>
                    </a:p>
                  </a:txBody>
                  <a:tcPr anchor="ctr"/>
                </a:tc>
                <a:tc hMerge="1">
                  <a:txBody>
                    <a:bodyPr/>
                    <a:lstStyle/>
                    <a:p>
                      <a:pPr algn="ctr"/>
                      <a:endParaRPr lang="en-US" sz="1400">
                        <a:latin typeface="Arial" panose="020B0604020202020204" pitchFamily="34" charset="0"/>
                        <a:cs typeface="Arial" panose="020B0604020202020204" pitchFamily="34" charset="0"/>
                      </a:endParaRPr>
                    </a:p>
                  </a:txBody>
                  <a:tcPr anchor="ctr"/>
                </a:tc>
                <a:tc hMerge="1">
                  <a:txBody>
                    <a:bodyPr/>
                    <a:lstStyle/>
                    <a:p>
                      <a:endParaRPr lang="en-US" sz="1400">
                        <a:latin typeface="Arial" panose="020B0604020202020204" pitchFamily="34" charset="0"/>
                        <a:cs typeface="Arial" panose="020B0604020202020204" pitchFamily="34" charset="0"/>
                      </a:endParaRPr>
                    </a:p>
                  </a:txBody>
                  <a:tcPr anchor="ctr"/>
                </a:tc>
                <a:tc hMerge="1">
                  <a:txBody>
                    <a:bodyPr/>
                    <a:lstStyle/>
                    <a:p>
                      <a:endParaRPr lang="en-US"/>
                    </a:p>
                  </a:txBody>
                  <a:tcPr anchor="ctr"/>
                </a:tc>
                <a:extLst>
                  <a:ext uri="{0D108BD9-81ED-4DB2-BD59-A6C34878D82A}">
                    <a16:rowId xmlns:a16="http://schemas.microsoft.com/office/drawing/2014/main" val="3825537095"/>
                  </a:ext>
                </a:extLst>
              </a:tr>
              <a:tr h="457200">
                <a:tc>
                  <a:txBody>
                    <a:bodyPr/>
                    <a:lstStyle/>
                    <a:p>
                      <a:pPr algn="ctr"/>
                      <a:r>
                        <a:rPr lang="en-US" sz="1400"/>
                        <a:t>8</a:t>
                      </a:r>
                      <a:endParaRPr lang="en-US" sz="1400">
                        <a:latin typeface="Arial" panose="020B0604020202020204" pitchFamily="34" charset="0"/>
                        <a:cs typeface="Arial" panose="020B0604020202020204" pitchFamily="34" charset="0"/>
                      </a:endParaRPr>
                    </a:p>
                  </a:txBody>
                  <a:tcPr anchor="ctr"/>
                </a:tc>
                <a:tc>
                  <a:txBody>
                    <a:bodyPr/>
                    <a:lstStyle/>
                    <a:p>
                      <a:pPr algn="l"/>
                      <a:r>
                        <a:rPr lang="en-US" sz="1400"/>
                        <a:t>Mở cửa chính thức</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1 ngày</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t>Sau 7</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Nguyễn Đình Nhật Huy</a:t>
                      </a:r>
                      <a:endParaRPr lang="en-US"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60111969"/>
                  </a:ext>
                </a:extLst>
              </a:tr>
            </a:tbl>
          </a:graphicData>
        </a:graphic>
      </p:graphicFrame>
      <p:sp>
        <p:nvSpPr>
          <p:cNvPr id="2" name="TextBox 1">
            <a:extLst>
              <a:ext uri="{FF2B5EF4-FFF2-40B4-BE49-F238E27FC236}">
                <a16:creationId xmlns:a16="http://schemas.microsoft.com/office/drawing/2014/main" id="{33D06506-B12B-CBE4-A4B4-86A6963E1082}"/>
              </a:ext>
            </a:extLst>
          </p:cNvPr>
          <p:cNvSpPr txBox="1"/>
          <p:nvPr/>
        </p:nvSpPr>
        <p:spPr>
          <a:xfrm>
            <a:off x="0" y="-48814"/>
            <a:ext cx="12191999" cy="774507"/>
          </a:xfrm>
          <a:prstGeom prst="rect">
            <a:avLst/>
          </a:prstGeom>
          <a:noFill/>
        </p:spPr>
        <p:txBody>
          <a:bodyPr wrap="square">
            <a:spAutoFit/>
          </a:bodyPr>
          <a:lstStyle/>
          <a:p>
            <a:pPr algn="ctr">
              <a:lnSpc>
                <a:spcPts val="5979"/>
              </a:lnSpc>
              <a:spcBef>
                <a:spcPct val="0"/>
              </a:spcBef>
            </a:pPr>
            <a:r>
              <a:rPr lang="en-US" sz="3600" b="1">
                <a:solidFill>
                  <a:srgbClr val="195E39"/>
                </a:solidFill>
                <a:latin typeface="Arial Bold"/>
                <a:ea typeface="Arial Bold"/>
                <a:cs typeface="Arial Bold"/>
                <a:sym typeface="Arial Bold"/>
              </a:rPr>
              <a:t>BẢNG PHÂN CÔNG CÔNG VIỆC</a:t>
            </a:r>
          </a:p>
        </p:txBody>
      </p:sp>
      <p:sp>
        <p:nvSpPr>
          <p:cNvPr id="3" name="Slide Number Placeholder 2">
            <a:extLst>
              <a:ext uri="{FF2B5EF4-FFF2-40B4-BE49-F238E27FC236}">
                <a16:creationId xmlns:a16="http://schemas.microsoft.com/office/drawing/2014/main" id="{DDFC3875-6CD9-7558-6E4B-CD34716EE5E4}"/>
              </a:ext>
            </a:extLst>
          </p:cNvPr>
          <p:cNvSpPr>
            <a:spLocks noGrp="1"/>
          </p:cNvSpPr>
          <p:nvPr>
            <p:ph type="sldNum" sz="quarter" idx="12"/>
          </p:nvPr>
        </p:nvSpPr>
        <p:spPr/>
        <p:txBody>
          <a:bodyPr/>
          <a:lstStyle/>
          <a:p>
            <a:fld id="{731497E1-A0E9-449F-8119-DCD05FC59F7E}" type="slidenum">
              <a:rPr lang="en-US" smtClean="0"/>
              <a:t>4</a:t>
            </a:fld>
            <a:endParaRPr lang="en-US"/>
          </a:p>
        </p:txBody>
      </p:sp>
    </p:spTree>
    <p:extLst>
      <p:ext uri="{BB962C8B-B14F-4D97-AF65-F5344CB8AC3E}">
        <p14:creationId xmlns:p14="http://schemas.microsoft.com/office/powerpoint/2010/main" val="976800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B37ACE0-698C-9A6F-3939-7E83CEEDB95B}"/>
              </a:ext>
            </a:extLst>
          </p:cNvPr>
          <p:cNvSpPr/>
          <p:nvPr/>
        </p:nvSpPr>
        <p:spPr>
          <a:xfrm>
            <a:off x="3482594" y="5101379"/>
            <a:ext cx="4464100" cy="1675648"/>
          </a:xfrm>
          <a:prstGeom prst="rect">
            <a:avLst/>
          </a:prstGeom>
          <a:solidFill>
            <a:schemeClr val="accent3">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 name="Oval 3">
            <a:extLst>
              <a:ext uri="{FF2B5EF4-FFF2-40B4-BE49-F238E27FC236}">
                <a16:creationId xmlns:a16="http://schemas.microsoft.com/office/drawing/2014/main" id="{7B795941-9333-3FFD-824D-060290517BA9}"/>
              </a:ext>
            </a:extLst>
          </p:cNvPr>
          <p:cNvSpPr/>
          <p:nvPr/>
        </p:nvSpPr>
        <p:spPr>
          <a:xfrm>
            <a:off x="639524" y="352190"/>
            <a:ext cx="824317" cy="644249"/>
          </a:xfrm>
          <a:prstGeom prst="ellipse">
            <a:avLst/>
          </a:prstGeom>
          <a:solidFill>
            <a:schemeClr val="accent3">
              <a:lumMod val="20000"/>
              <a:lumOff val="8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BĐ</a:t>
            </a:r>
          </a:p>
        </p:txBody>
      </p:sp>
      <p:sp>
        <p:nvSpPr>
          <p:cNvPr id="6" name="Oval 5">
            <a:extLst>
              <a:ext uri="{FF2B5EF4-FFF2-40B4-BE49-F238E27FC236}">
                <a16:creationId xmlns:a16="http://schemas.microsoft.com/office/drawing/2014/main" id="{F2BAC8F7-5B87-C0DA-2D2F-503632222F4B}"/>
              </a:ext>
            </a:extLst>
          </p:cNvPr>
          <p:cNvSpPr/>
          <p:nvPr/>
        </p:nvSpPr>
        <p:spPr>
          <a:xfrm>
            <a:off x="11187511" y="6071696"/>
            <a:ext cx="824317" cy="644249"/>
          </a:xfrm>
          <a:prstGeom prst="ellipse">
            <a:avLst/>
          </a:prstGeom>
          <a:solidFill>
            <a:schemeClr val="accent3">
              <a:lumMod val="20000"/>
              <a:lumOff val="8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KT</a:t>
            </a:r>
          </a:p>
        </p:txBody>
      </p:sp>
      <p:sp>
        <p:nvSpPr>
          <p:cNvPr id="7" name="Rectangle 6">
            <a:extLst>
              <a:ext uri="{FF2B5EF4-FFF2-40B4-BE49-F238E27FC236}">
                <a16:creationId xmlns:a16="http://schemas.microsoft.com/office/drawing/2014/main" id="{D691ED46-38F7-971C-A20B-073B7E494D9D}"/>
              </a:ext>
            </a:extLst>
          </p:cNvPr>
          <p:cNvSpPr/>
          <p:nvPr/>
        </p:nvSpPr>
        <p:spPr>
          <a:xfrm>
            <a:off x="148326" y="2441044"/>
            <a:ext cx="1806716" cy="511869"/>
          </a:xfrm>
          <a:prstGeom prst="rect">
            <a:avLst/>
          </a:prstGeom>
          <a:solidFill>
            <a:schemeClr val="accent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1.2 Xin phép xây dựng và chờ phê duyệt</a:t>
            </a:r>
          </a:p>
        </p:txBody>
      </p:sp>
      <p:sp>
        <p:nvSpPr>
          <p:cNvPr id="8" name="Rectangle 7">
            <a:extLst>
              <a:ext uri="{FF2B5EF4-FFF2-40B4-BE49-F238E27FC236}">
                <a16:creationId xmlns:a16="http://schemas.microsoft.com/office/drawing/2014/main" id="{D8AA3E5D-153A-4C48-7DDA-5C837357A1B4}"/>
              </a:ext>
            </a:extLst>
          </p:cNvPr>
          <p:cNvSpPr/>
          <p:nvPr/>
        </p:nvSpPr>
        <p:spPr>
          <a:xfrm>
            <a:off x="148326" y="3699104"/>
            <a:ext cx="1806717" cy="511869"/>
          </a:xfrm>
          <a:prstGeom prst="rect">
            <a:avLst/>
          </a:prstGeom>
          <a:solidFill>
            <a:schemeClr val="accent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1.3 Dọn dẹp mặt bằng và di dời hạ tầng cũ</a:t>
            </a:r>
          </a:p>
        </p:txBody>
      </p:sp>
      <p:sp>
        <p:nvSpPr>
          <p:cNvPr id="9" name="Rectangle 8">
            <a:extLst>
              <a:ext uri="{FF2B5EF4-FFF2-40B4-BE49-F238E27FC236}">
                <a16:creationId xmlns:a16="http://schemas.microsoft.com/office/drawing/2014/main" id="{315FF2AC-2D52-662F-ECAA-FC00B93EA64C}"/>
              </a:ext>
            </a:extLst>
          </p:cNvPr>
          <p:cNvSpPr/>
          <p:nvPr/>
        </p:nvSpPr>
        <p:spPr>
          <a:xfrm>
            <a:off x="148325" y="4920654"/>
            <a:ext cx="1806717" cy="511869"/>
          </a:xfrm>
          <a:prstGeom prst="rect">
            <a:avLst/>
          </a:prstGeom>
          <a:solidFill>
            <a:schemeClr val="accent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1.4 Vệ sinh, nạo vét lòng hồ, bờ hồ</a:t>
            </a:r>
          </a:p>
        </p:txBody>
      </p:sp>
      <p:sp>
        <p:nvSpPr>
          <p:cNvPr id="10" name="Rectangle 9">
            <a:extLst>
              <a:ext uri="{FF2B5EF4-FFF2-40B4-BE49-F238E27FC236}">
                <a16:creationId xmlns:a16="http://schemas.microsoft.com/office/drawing/2014/main" id="{13D0CCE9-6931-E82D-4A4E-64B998A40D7D}"/>
              </a:ext>
            </a:extLst>
          </p:cNvPr>
          <p:cNvSpPr/>
          <p:nvPr/>
        </p:nvSpPr>
        <p:spPr>
          <a:xfrm>
            <a:off x="2589855" y="1634189"/>
            <a:ext cx="1565058" cy="511869"/>
          </a:xfrm>
          <a:prstGeom prst="rect">
            <a:avLst/>
          </a:prstGeom>
          <a:solidFill>
            <a:schemeClr val="accent1">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2.3 </a:t>
            </a:r>
            <a:r>
              <a:rPr lang="vi-VN" sz="1200">
                <a:solidFill>
                  <a:schemeClr val="tx1"/>
                </a:solidFill>
              </a:rPr>
              <a:t>Thi công hạ cốt, thoát nước</a:t>
            </a:r>
            <a:endParaRPr lang="en-US" sz="1200">
              <a:solidFill>
                <a:schemeClr val="tx1"/>
              </a:solidFill>
            </a:endParaRPr>
          </a:p>
        </p:txBody>
      </p:sp>
      <p:sp>
        <p:nvSpPr>
          <p:cNvPr id="11" name="Rectangle 10">
            <a:extLst>
              <a:ext uri="{FF2B5EF4-FFF2-40B4-BE49-F238E27FC236}">
                <a16:creationId xmlns:a16="http://schemas.microsoft.com/office/drawing/2014/main" id="{77D2532D-89A5-D248-7AA2-19BEA67734F3}"/>
              </a:ext>
            </a:extLst>
          </p:cNvPr>
          <p:cNvSpPr/>
          <p:nvPr/>
        </p:nvSpPr>
        <p:spPr>
          <a:xfrm>
            <a:off x="2589855" y="2678701"/>
            <a:ext cx="1565057" cy="511869"/>
          </a:xfrm>
          <a:prstGeom prst="rect">
            <a:avLst/>
          </a:prstGeom>
          <a:solidFill>
            <a:schemeClr val="accent1">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2.4 Lắp đặt lan can quanh hồ</a:t>
            </a:r>
          </a:p>
        </p:txBody>
      </p:sp>
      <p:sp>
        <p:nvSpPr>
          <p:cNvPr id="12" name="Rectangle 11">
            <a:extLst>
              <a:ext uri="{FF2B5EF4-FFF2-40B4-BE49-F238E27FC236}">
                <a16:creationId xmlns:a16="http://schemas.microsoft.com/office/drawing/2014/main" id="{94ED3E9E-7538-43C5-526A-918F71A44560}"/>
              </a:ext>
            </a:extLst>
          </p:cNvPr>
          <p:cNvSpPr/>
          <p:nvPr/>
        </p:nvSpPr>
        <p:spPr>
          <a:xfrm>
            <a:off x="4525139" y="2677613"/>
            <a:ext cx="1806717" cy="511869"/>
          </a:xfrm>
          <a:prstGeom prst="rect">
            <a:avLst/>
          </a:prstGeom>
          <a:solidFill>
            <a:schemeClr val="accent1">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2.5 Lắp đặt điện chiếu sáng, đèn mặt trời </a:t>
            </a:r>
          </a:p>
        </p:txBody>
      </p:sp>
      <p:sp>
        <p:nvSpPr>
          <p:cNvPr id="13" name="Rectangle 12">
            <a:extLst>
              <a:ext uri="{FF2B5EF4-FFF2-40B4-BE49-F238E27FC236}">
                <a16:creationId xmlns:a16="http://schemas.microsoft.com/office/drawing/2014/main" id="{5AB11176-FE42-27BB-6AC5-98573E25037A}"/>
              </a:ext>
            </a:extLst>
          </p:cNvPr>
          <p:cNvSpPr/>
          <p:nvPr/>
        </p:nvSpPr>
        <p:spPr>
          <a:xfrm>
            <a:off x="2489594" y="4205608"/>
            <a:ext cx="1818007" cy="511869"/>
          </a:xfrm>
          <a:prstGeom prst="rect">
            <a:avLst/>
          </a:prstGeom>
          <a:solidFill>
            <a:schemeClr val="accent1">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2.6 Xây dựng khu ghế ngồi, bàn, sân khấu sinh hoạt</a:t>
            </a:r>
          </a:p>
        </p:txBody>
      </p:sp>
      <p:sp>
        <p:nvSpPr>
          <p:cNvPr id="14" name="Rectangle 13">
            <a:extLst>
              <a:ext uri="{FF2B5EF4-FFF2-40B4-BE49-F238E27FC236}">
                <a16:creationId xmlns:a16="http://schemas.microsoft.com/office/drawing/2014/main" id="{53C3F8D8-D315-0E75-15FB-8D92DB48366E}"/>
              </a:ext>
            </a:extLst>
          </p:cNvPr>
          <p:cNvSpPr/>
          <p:nvPr/>
        </p:nvSpPr>
        <p:spPr>
          <a:xfrm>
            <a:off x="7294025" y="3865780"/>
            <a:ext cx="1537100" cy="511869"/>
          </a:xfrm>
          <a:prstGeom prst="rect">
            <a:avLst/>
          </a:prstGeom>
          <a:solidFill>
            <a:schemeClr val="accent3">
              <a:lumMod val="40000"/>
              <a:lumOff val="6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3.2 Thêm kios bán hàng, dịch vụ giải trí</a:t>
            </a:r>
          </a:p>
        </p:txBody>
      </p:sp>
      <p:sp>
        <p:nvSpPr>
          <p:cNvPr id="15" name="Rectangle 14">
            <a:extLst>
              <a:ext uri="{FF2B5EF4-FFF2-40B4-BE49-F238E27FC236}">
                <a16:creationId xmlns:a16="http://schemas.microsoft.com/office/drawing/2014/main" id="{F34CE000-45E4-00AD-4C95-5CC676C74CB4}"/>
              </a:ext>
            </a:extLst>
          </p:cNvPr>
          <p:cNvSpPr/>
          <p:nvPr/>
        </p:nvSpPr>
        <p:spPr>
          <a:xfrm>
            <a:off x="6059043" y="5724671"/>
            <a:ext cx="1720557" cy="511869"/>
          </a:xfrm>
          <a:prstGeom prst="rect">
            <a:avLst/>
          </a:prstGeom>
          <a:solidFill>
            <a:schemeClr val="accent3">
              <a:lumMod val="40000"/>
              <a:lumOff val="6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3.1.3 Lắp đặt camera, wifi</a:t>
            </a:r>
          </a:p>
        </p:txBody>
      </p:sp>
      <p:sp>
        <p:nvSpPr>
          <p:cNvPr id="16" name="Rectangle 15">
            <a:extLst>
              <a:ext uri="{FF2B5EF4-FFF2-40B4-BE49-F238E27FC236}">
                <a16:creationId xmlns:a16="http://schemas.microsoft.com/office/drawing/2014/main" id="{8EF0ED8C-8AF8-A7E0-0254-945544194CD3}"/>
              </a:ext>
            </a:extLst>
          </p:cNvPr>
          <p:cNvSpPr/>
          <p:nvPr/>
        </p:nvSpPr>
        <p:spPr>
          <a:xfrm>
            <a:off x="4059313" y="5367861"/>
            <a:ext cx="1775498" cy="511869"/>
          </a:xfrm>
          <a:prstGeom prst="rect">
            <a:avLst/>
          </a:prstGeom>
          <a:solidFill>
            <a:schemeClr val="accent3">
              <a:lumMod val="40000"/>
              <a:lumOff val="6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3.1.1 Trang trí cây xanh, thảm cỏ, tiểu cảnh</a:t>
            </a:r>
          </a:p>
        </p:txBody>
      </p:sp>
      <p:sp>
        <p:nvSpPr>
          <p:cNvPr id="17" name="Rectangle 16">
            <a:extLst>
              <a:ext uri="{FF2B5EF4-FFF2-40B4-BE49-F238E27FC236}">
                <a16:creationId xmlns:a16="http://schemas.microsoft.com/office/drawing/2014/main" id="{00DD9BB2-BFB4-E391-9722-C8D8DC6C3599}"/>
              </a:ext>
            </a:extLst>
          </p:cNvPr>
          <p:cNvSpPr/>
          <p:nvPr/>
        </p:nvSpPr>
        <p:spPr>
          <a:xfrm>
            <a:off x="8524056" y="2751637"/>
            <a:ext cx="2100313" cy="511869"/>
          </a:xfrm>
          <a:prstGeom prst="rect">
            <a:avLst/>
          </a:prstGeom>
          <a:solidFill>
            <a:srgbClr val="FAF7BC"/>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5.3 Đánh giá tiêu chí “Không gian xanh bền vững”</a:t>
            </a:r>
          </a:p>
        </p:txBody>
      </p:sp>
      <p:sp>
        <p:nvSpPr>
          <p:cNvPr id="19" name="Rectangle 18">
            <a:extLst>
              <a:ext uri="{FF2B5EF4-FFF2-40B4-BE49-F238E27FC236}">
                <a16:creationId xmlns:a16="http://schemas.microsoft.com/office/drawing/2014/main" id="{53532260-008E-9132-962C-17DF1848675F}"/>
              </a:ext>
            </a:extLst>
          </p:cNvPr>
          <p:cNvSpPr/>
          <p:nvPr/>
        </p:nvSpPr>
        <p:spPr>
          <a:xfrm>
            <a:off x="5104998" y="1112946"/>
            <a:ext cx="1362382" cy="511869"/>
          </a:xfrm>
          <a:prstGeom prst="rect">
            <a:avLst/>
          </a:prstGeom>
          <a:solidFill>
            <a:schemeClr val="accent5">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4.1 </a:t>
            </a:r>
            <a:r>
              <a:rPr lang="vi-VN" sz="1200">
                <a:solidFill>
                  <a:schemeClr val="tx1"/>
                </a:solidFill>
              </a:rPr>
              <a:t>Hoàn thiện sơ bộ</a:t>
            </a:r>
            <a:endParaRPr lang="en-US" sz="1200">
              <a:solidFill>
                <a:schemeClr val="tx1"/>
              </a:solidFill>
            </a:endParaRPr>
          </a:p>
        </p:txBody>
      </p:sp>
      <p:sp>
        <p:nvSpPr>
          <p:cNvPr id="21" name="Rectangle 20">
            <a:extLst>
              <a:ext uri="{FF2B5EF4-FFF2-40B4-BE49-F238E27FC236}">
                <a16:creationId xmlns:a16="http://schemas.microsoft.com/office/drawing/2014/main" id="{3622A1E5-BDB5-8AA5-C0A0-26FEC2988C59}"/>
              </a:ext>
            </a:extLst>
          </p:cNvPr>
          <p:cNvSpPr/>
          <p:nvPr/>
        </p:nvSpPr>
        <p:spPr>
          <a:xfrm>
            <a:off x="4065632" y="6171777"/>
            <a:ext cx="1720557" cy="511869"/>
          </a:xfrm>
          <a:prstGeom prst="rect">
            <a:avLst/>
          </a:prstGeom>
          <a:solidFill>
            <a:schemeClr val="accent3">
              <a:lumMod val="40000"/>
              <a:lumOff val="6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3.1.2 Lắp đặt kệ sách, tài liệu đọc</a:t>
            </a:r>
          </a:p>
        </p:txBody>
      </p:sp>
      <p:sp>
        <p:nvSpPr>
          <p:cNvPr id="22" name="Rectangle 21">
            <a:extLst>
              <a:ext uri="{FF2B5EF4-FFF2-40B4-BE49-F238E27FC236}">
                <a16:creationId xmlns:a16="http://schemas.microsoft.com/office/drawing/2014/main" id="{FB9237C4-1DF5-7888-CD97-ECA605FAE2D0}"/>
              </a:ext>
            </a:extLst>
          </p:cNvPr>
          <p:cNvSpPr/>
          <p:nvPr/>
        </p:nvSpPr>
        <p:spPr>
          <a:xfrm>
            <a:off x="7380503" y="868717"/>
            <a:ext cx="1610424" cy="511869"/>
          </a:xfrm>
          <a:prstGeom prst="rect">
            <a:avLst/>
          </a:prstGeom>
          <a:solidFill>
            <a:schemeClr val="accent5">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4.2 Kiểm tra, nghiệm thu nội bộ</a:t>
            </a:r>
          </a:p>
        </p:txBody>
      </p:sp>
      <p:sp>
        <p:nvSpPr>
          <p:cNvPr id="23" name="Rectangle 22">
            <a:extLst>
              <a:ext uri="{FF2B5EF4-FFF2-40B4-BE49-F238E27FC236}">
                <a16:creationId xmlns:a16="http://schemas.microsoft.com/office/drawing/2014/main" id="{F8554586-A33D-2A75-1FF3-50F633E44F8C}"/>
              </a:ext>
            </a:extLst>
          </p:cNvPr>
          <p:cNvSpPr/>
          <p:nvPr/>
        </p:nvSpPr>
        <p:spPr>
          <a:xfrm>
            <a:off x="9461308" y="3857952"/>
            <a:ext cx="2535057" cy="511869"/>
          </a:xfrm>
          <a:prstGeom prst="rect">
            <a:avLst/>
          </a:prstGeom>
          <a:solidFill>
            <a:srgbClr val="FAF7BC"/>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5.4 Xác nhận biên bản nghiệm thu – chứng nhận công trình xanh</a:t>
            </a:r>
          </a:p>
        </p:txBody>
      </p:sp>
      <p:sp>
        <p:nvSpPr>
          <p:cNvPr id="24" name="Rectangle 23">
            <a:extLst>
              <a:ext uri="{FF2B5EF4-FFF2-40B4-BE49-F238E27FC236}">
                <a16:creationId xmlns:a16="http://schemas.microsoft.com/office/drawing/2014/main" id="{D88AADEE-8EE6-C694-1FAC-0A4DA12146A3}"/>
              </a:ext>
            </a:extLst>
          </p:cNvPr>
          <p:cNvSpPr/>
          <p:nvPr/>
        </p:nvSpPr>
        <p:spPr>
          <a:xfrm>
            <a:off x="191665" y="1351280"/>
            <a:ext cx="1728575" cy="511869"/>
          </a:xfrm>
          <a:prstGeom prst="rect">
            <a:avLst/>
          </a:prstGeom>
          <a:solidFill>
            <a:schemeClr val="accent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1.1 </a:t>
            </a:r>
            <a:r>
              <a:rPr lang="vi-VN" sz="1200">
                <a:solidFill>
                  <a:schemeClr val="tx1"/>
                </a:solidFill>
              </a:rPr>
              <a:t>Khảo sát hiện trạng và thiết kế sơ bộ</a:t>
            </a:r>
            <a:endParaRPr lang="en-US" sz="1200">
              <a:solidFill>
                <a:schemeClr val="tx1"/>
              </a:solidFill>
            </a:endParaRPr>
          </a:p>
        </p:txBody>
      </p:sp>
      <p:sp>
        <p:nvSpPr>
          <p:cNvPr id="25" name="Rectangle 24">
            <a:extLst>
              <a:ext uri="{FF2B5EF4-FFF2-40B4-BE49-F238E27FC236}">
                <a16:creationId xmlns:a16="http://schemas.microsoft.com/office/drawing/2014/main" id="{EB73AE3B-244F-6EC7-7725-036F527447B2}"/>
              </a:ext>
            </a:extLst>
          </p:cNvPr>
          <p:cNvSpPr/>
          <p:nvPr/>
        </p:nvSpPr>
        <p:spPr>
          <a:xfrm>
            <a:off x="2583505" y="759105"/>
            <a:ext cx="1565057" cy="511869"/>
          </a:xfrm>
          <a:prstGeom prst="rect">
            <a:avLst/>
          </a:prstGeom>
          <a:solidFill>
            <a:schemeClr val="accent1">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2.2 Mua vật liệu xây dựng</a:t>
            </a:r>
          </a:p>
        </p:txBody>
      </p:sp>
      <p:sp>
        <p:nvSpPr>
          <p:cNvPr id="26" name="Rectangle 25">
            <a:extLst>
              <a:ext uri="{FF2B5EF4-FFF2-40B4-BE49-F238E27FC236}">
                <a16:creationId xmlns:a16="http://schemas.microsoft.com/office/drawing/2014/main" id="{E5A7102D-C916-1A8A-E84A-B52BAAD0953A}"/>
              </a:ext>
            </a:extLst>
          </p:cNvPr>
          <p:cNvSpPr/>
          <p:nvPr/>
        </p:nvSpPr>
        <p:spPr>
          <a:xfrm>
            <a:off x="7409818" y="1646038"/>
            <a:ext cx="1592618" cy="511869"/>
          </a:xfrm>
          <a:prstGeom prst="rect">
            <a:avLst/>
          </a:prstGeom>
          <a:solidFill>
            <a:schemeClr val="accent5">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4.3 Hoạt động thử nghiệm</a:t>
            </a:r>
          </a:p>
        </p:txBody>
      </p:sp>
      <p:sp>
        <p:nvSpPr>
          <p:cNvPr id="27" name="Rectangle 26">
            <a:extLst>
              <a:ext uri="{FF2B5EF4-FFF2-40B4-BE49-F238E27FC236}">
                <a16:creationId xmlns:a16="http://schemas.microsoft.com/office/drawing/2014/main" id="{9EEF5B95-4CF0-831A-EB43-5B9A5E1454A6}"/>
              </a:ext>
            </a:extLst>
          </p:cNvPr>
          <p:cNvSpPr/>
          <p:nvPr/>
        </p:nvSpPr>
        <p:spPr>
          <a:xfrm>
            <a:off x="9492210" y="719815"/>
            <a:ext cx="2100313" cy="511869"/>
          </a:xfrm>
          <a:prstGeom prst="rect">
            <a:avLst/>
          </a:prstGeom>
          <a:solidFill>
            <a:srgbClr val="FAF7BC"/>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5.1 Mời thanh tra kiểm duyệt tiêu chuẩn xây dựng</a:t>
            </a:r>
          </a:p>
        </p:txBody>
      </p:sp>
      <p:sp>
        <p:nvSpPr>
          <p:cNvPr id="29" name="TextBox 28">
            <a:extLst>
              <a:ext uri="{FF2B5EF4-FFF2-40B4-BE49-F238E27FC236}">
                <a16:creationId xmlns:a16="http://schemas.microsoft.com/office/drawing/2014/main" id="{8C25E24B-E4B8-1A2C-4FD9-1E7BFDBBD19B}"/>
              </a:ext>
            </a:extLst>
          </p:cNvPr>
          <p:cNvSpPr txBox="1"/>
          <p:nvPr/>
        </p:nvSpPr>
        <p:spPr>
          <a:xfrm>
            <a:off x="3459196" y="5080330"/>
            <a:ext cx="4009232" cy="276999"/>
          </a:xfrm>
          <a:prstGeom prst="rect">
            <a:avLst/>
          </a:prstGeom>
          <a:noFill/>
        </p:spPr>
        <p:txBody>
          <a:bodyPr wrap="square" rtlCol="0">
            <a:spAutoFit/>
          </a:bodyPr>
          <a:lstStyle/>
          <a:p>
            <a:r>
              <a:rPr lang="en-US" sz="1200">
                <a:solidFill>
                  <a:schemeClr val="tx1"/>
                </a:solidFill>
              </a:rPr>
              <a:t>3.1 Lắp đặt hạng mục trang thiết bị và cảnh quan</a:t>
            </a:r>
          </a:p>
        </p:txBody>
      </p:sp>
      <p:sp>
        <p:nvSpPr>
          <p:cNvPr id="30" name="Rectangle 29">
            <a:extLst>
              <a:ext uri="{FF2B5EF4-FFF2-40B4-BE49-F238E27FC236}">
                <a16:creationId xmlns:a16="http://schemas.microsoft.com/office/drawing/2014/main" id="{EBBA318E-8952-CEB7-AC25-B394B37D36B7}"/>
              </a:ext>
            </a:extLst>
          </p:cNvPr>
          <p:cNvSpPr/>
          <p:nvPr/>
        </p:nvSpPr>
        <p:spPr>
          <a:xfrm>
            <a:off x="9574212" y="1635782"/>
            <a:ext cx="2100313" cy="511869"/>
          </a:xfrm>
          <a:prstGeom prst="rect">
            <a:avLst/>
          </a:prstGeom>
          <a:solidFill>
            <a:srgbClr val="FAF7BC"/>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5.2 </a:t>
            </a:r>
            <a:r>
              <a:rPr lang="vi-VN" sz="1200">
                <a:solidFill>
                  <a:schemeClr val="tx1"/>
                </a:solidFill>
              </a:rPr>
              <a:t>Kiểm định tiêu chuẩn môi trường – sinh thái</a:t>
            </a:r>
            <a:endParaRPr lang="en-US" sz="1200">
              <a:solidFill>
                <a:schemeClr val="tx1"/>
              </a:solidFill>
            </a:endParaRPr>
          </a:p>
        </p:txBody>
      </p:sp>
      <p:sp>
        <p:nvSpPr>
          <p:cNvPr id="31" name="Rectangle 30">
            <a:extLst>
              <a:ext uri="{FF2B5EF4-FFF2-40B4-BE49-F238E27FC236}">
                <a16:creationId xmlns:a16="http://schemas.microsoft.com/office/drawing/2014/main" id="{F5740D39-090C-BD5A-6599-E16E2A02989B}"/>
              </a:ext>
            </a:extLst>
          </p:cNvPr>
          <p:cNvSpPr/>
          <p:nvPr/>
        </p:nvSpPr>
        <p:spPr>
          <a:xfrm>
            <a:off x="149126" y="6034214"/>
            <a:ext cx="1806717" cy="511869"/>
          </a:xfrm>
          <a:prstGeom prst="rect">
            <a:avLst/>
          </a:prstGeom>
          <a:solidFill>
            <a:schemeClr val="accent1">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2.1 Thiết kế bản vẽ, lựa chọn vật liệu</a:t>
            </a:r>
          </a:p>
        </p:txBody>
      </p:sp>
      <p:sp>
        <p:nvSpPr>
          <p:cNvPr id="32" name="Rectangle 31">
            <a:extLst>
              <a:ext uri="{FF2B5EF4-FFF2-40B4-BE49-F238E27FC236}">
                <a16:creationId xmlns:a16="http://schemas.microsoft.com/office/drawing/2014/main" id="{DEE73BAD-B0DE-638A-BD13-E9980CDDBF56}"/>
              </a:ext>
            </a:extLst>
          </p:cNvPr>
          <p:cNvSpPr/>
          <p:nvPr/>
        </p:nvSpPr>
        <p:spPr>
          <a:xfrm>
            <a:off x="8496877" y="4955906"/>
            <a:ext cx="1445721" cy="511869"/>
          </a:xfrm>
          <a:prstGeom prst="rect">
            <a:avLst/>
          </a:prstGeom>
          <a:solidFill>
            <a:srgbClr val="F88B5A"/>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6 Công bố – bàn giao chính thức</a:t>
            </a:r>
          </a:p>
        </p:txBody>
      </p:sp>
      <p:sp>
        <p:nvSpPr>
          <p:cNvPr id="33" name="Rectangle 32">
            <a:extLst>
              <a:ext uri="{FF2B5EF4-FFF2-40B4-BE49-F238E27FC236}">
                <a16:creationId xmlns:a16="http://schemas.microsoft.com/office/drawing/2014/main" id="{DB6A2BC1-6DC7-529D-D8CF-1FD88AA2C7D8}"/>
              </a:ext>
            </a:extLst>
          </p:cNvPr>
          <p:cNvSpPr/>
          <p:nvPr/>
        </p:nvSpPr>
        <p:spPr>
          <a:xfrm>
            <a:off x="10457467" y="4962894"/>
            <a:ext cx="1522624" cy="511869"/>
          </a:xfrm>
          <a:prstGeom prst="rect">
            <a:avLst/>
          </a:prstGeom>
          <a:solidFill>
            <a:schemeClr val="accent5">
              <a:lumMod val="60000"/>
              <a:lumOff val="4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7 Theo dõi sự cố và sửa chữa tồn đọng</a:t>
            </a:r>
          </a:p>
        </p:txBody>
      </p:sp>
      <p:sp>
        <p:nvSpPr>
          <p:cNvPr id="34" name="Rectangle 33">
            <a:extLst>
              <a:ext uri="{FF2B5EF4-FFF2-40B4-BE49-F238E27FC236}">
                <a16:creationId xmlns:a16="http://schemas.microsoft.com/office/drawing/2014/main" id="{06EDC284-A39D-24F3-B802-FD6F4B1C89A6}"/>
              </a:ext>
            </a:extLst>
          </p:cNvPr>
          <p:cNvSpPr/>
          <p:nvPr/>
        </p:nvSpPr>
        <p:spPr>
          <a:xfrm>
            <a:off x="8912749" y="6156307"/>
            <a:ext cx="1434521" cy="511869"/>
          </a:xfrm>
          <a:prstGeom prst="rect">
            <a:avLst/>
          </a:prstGeom>
          <a:solidFill>
            <a:srgbClr val="FF0000"/>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8 Mở cửa chính thức</a:t>
            </a:r>
          </a:p>
        </p:txBody>
      </p:sp>
      <p:cxnSp>
        <p:nvCxnSpPr>
          <p:cNvPr id="38" name="Straight Arrow Connector 37">
            <a:extLst>
              <a:ext uri="{FF2B5EF4-FFF2-40B4-BE49-F238E27FC236}">
                <a16:creationId xmlns:a16="http://schemas.microsoft.com/office/drawing/2014/main" id="{9D852495-7940-C1B0-76EF-53BCAB01D697}"/>
              </a:ext>
            </a:extLst>
          </p:cNvPr>
          <p:cNvCxnSpPr>
            <a:cxnSpLocks/>
            <a:stCxn id="24" idx="2"/>
            <a:endCxn id="7" idx="0"/>
          </p:cNvCxnSpPr>
          <p:nvPr/>
        </p:nvCxnSpPr>
        <p:spPr>
          <a:xfrm flipH="1">
            <a:off x="1051684" y="1863149"/>
            <a:ext cx="4269" cy="5778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1EC6149-455B-D363-BED2-EA0A0BBAE593}"/>
              </a:ext>
            </a:extLst>
          </p:cNvPr>
          <p:cNvCxnSpPr>
            <a:cxnSpLocks/>
            <a:stCxn id="7" idx="2"/>
            <a:endCxn id="8" idx="0"/>
          </p:cNvCxnSpPr>
          <p:nvPr/>
        </p:nvCxnSpPr>
        <p:spPr>
          <a:xfrm>
            <a:off x="1051684" y="2952913"/>
            <a:ext cx="1" cy="746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2F8D57C-C1DD-51D4-FCA9-44807E6A0B67}"/>
              </a:ext>
            </a:extLst>
          </p:cNvPr>
          <p:cNvCxnSpPr>
            <a:stCxn id="8" idx="2"/>
            <a:endCxn id="9" idx="0"/>
          </p:cNvCxnSpPr>
          <p:nvPr/>
        </p:nvCxnSpPr>
        <p:spPr>
          <a:xfrm flipH="1">
            <a:off x="1051684" y="4210973"/>
            <a:ext cx="1" cy="7096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A087CFE7-ABD7-8D36-D7C3-5E4C238DE358}"/>
              </a:ext>
            </a:extLst>
          </p:cNvPr>
          <p:cNvCxnSpPr>
            <a:cxnSpLocks/>
            <a:stCxn id="9" idx="2"/>
            <a:endCxn id="31" idx="0"/>
          </p:cNvCxnSpPr>
          <p:nvPr/>
        </p:nvCxnSpPr>
        <p:spPr>
          <a:xfrm>
            <a:off x="1051684" y="5432523"/>
            <a:ext cx="801" cy="601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Connector: Elbow 65">
            <a:extLst>
              <a:ext uri="{FF2B5EF4-FFF2-40B4-BE49-F238E27FC236}">
                <a16:creationId xmlns:a16="http://schemas.microsoft.com/office/drawing/2014/main" id="{298F721F-1148-A467-5B49-06E5A854DF8D}"/>
              </a:ext>
            </a:extLst>
          </p:cNvPr>
          <p:cNvCxnSpPr>
            <a:stCxn id="31" idx="3"/>
            <a:endCxn id="25" idx="1"/>
          </p:cNvCxnSpPr>
          <p:nvPr/>
        </p:nvCxnSpPr>
        <p:spPr>
          <a:xfrm flipV="1">
            <a:off x="1955843" y="1015040"/>
            <a:ext cx="627662" cy="527510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E55FB9C6-74E4-39B0-DB70-FAD70F8D2C50}"/>
              </a:ext>
            </a:extLst>
          </p:cNvPr>
          <p:cNvCxnSpPr>
            <a:cxnSpLocks/>
            <a:stCxn id="25" idx="2"/>
            <a:endCxn id="10" idx="0"/>
          </p:cNvCxnSpPr>
          <p:nvPr/>
        </p:nvCxnSpPr>
        <p:spPr>
          <a:xfrm>
            <a:off x="3366034" y="1270974"/>
            <a:ext cx="6350" cy="3632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5" name="Connector: Elbow 74">
            <a:extLst>
              <a:ext uri="{FF2B5EF4-FFF2-40B4-BE49-F238E27FC236}">
                <a16:creationId xmlns:a16="http://schemas.microsoft.com/office/drawing/2014/main" id="{3074C831-1683-4B45-2F74-A29E2DA66166}"/>
              </a:ext>
            </a:extLst>
          </p:cNvPr>
          <p:cNvCxnSpPr>
            <a:stCxn id="10" idx="2"/>
            <a:endCxn id="12" idx="0"/>
          </p:cNvCxnSpPr>
          <p:nvPr/>
        </p:nvCxnSpPr>
        <p:spPr>
          <a:xfrm rot="16200000" flipH="1">
            <a:off x="4134664" y="1383778"/>
            <a:ext cx="531555" cy="205611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7" name="Connector: Elbow 76">
            <a:extLst>
              <a:ext uri="{FF2B5EF4-FFF2-40B4-BE49-F238E27FC236}">
                <a16:creationId xmlns:a16="http://schemas.microsoft.com/office/drawing/2014/main" id="{5BB1CAE1-4A08-6DBB-0AD1-E8A1CEF5DD33}"/>
              </a:ext>
            </a:extLst>
          </p:cNvPr>
          <p:cNvCxnSpPr>
            <a:stCxn id="10" idx="2"/>
            <a:endCxn id="11" idx="0"/>
          </p:cNvCxnSpPr>
          <p:nvPr/>
        </p:nvCxnSpPr>
        <p:spPr>
          <a:xfrm rot="5400000">
            <a:off x="3106063" y="2412379"/>
            <a:ext cx="532643" cy="1270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Connector: Elbow 82">
            <a:extLst>
              <a:ext uri="{FF2B5EF4-FFF2-40B4-BE49-F238E27FC236}">
                <a16:creationId xmlns:a16="http://schemas.microsoft.com/office/drawing/2014/main" id="{2ED18F2B-2AA9-A045-AC71-958721A805D4}"/>
              </a:ext>
            </a:extLst>
          </p:cNvPr>
          <p:cNvCxnSpPr>
            <a:stCxn id="11" idx="2"/>
            <a:endCxn id="13" idx="0"/>
          </p:cNvCxnSpPr>
          <p:nvPr/>
        </p:nvCxnSpPr>
        <p:spPr>
          <a:xfrm rot="16200000" flipH="1">
            <a:off x="2877972" y="3684982"/>
            <a:ext cx="1015038" cy="26214"/>
          </a:xfrm>
          <a:prstGeom prst="bentConnector3">
            <a:avLst>
              <a:gd name="adj1" fmla="val 4699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Connector: Elbow 84">
            <a:extLst>
              <a:ext uri="{FF2B5EF4-FFF2-40B4-BE49-F238E27FC236}">
                <a16:creationId xmlns:a16="http://schemas.microsoft.com/office/drawing/2014/main" id="{E81E770D-53F3-AA7E-2C5B-711441179902}"/>
              </a:ext>
            </a:extLst>
          </p:cNvPr>
          <p:cNvCxnSpPr>
            <a:stCxn id="12" idx="2"/>
            <a:endCxn id="13" idx="0"/>
          </p:cNvCxnSpPr>
          <p:nvPr/>
        </p:nvCxnSpPr>
        <p:spPr>
          <a:xfrm rot="5400000">
            <a:off x="3905485" y="2682595"/>
            <a:ext cx="1016126" cy="2029900"/>
          </a:xfrm>
          <a:prstGeom prst="bentConnector3">
            <a:avLst>
              <a:gd name="adj1" fmla="val 47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Connector: Elbow 88">
            <a:extLst>
              <a:ext uri="{FF2B5EF4-FFF2-40B4-BE49-F238E27FC236}">
                <a16:creationId xmlns:a16="http://schemas.microsoft.com/office/drawing/2014/main" id="{B9565A33-14BA-CCC3-B0F1-859B5FB90694}"/>
              </a:ext>
            </a:extLst>
          </p:cNvPr>
          <p:cNvCxnSpPr>
            <a:cxnSpLocks/>
          </p:cNvCxnSpPr>
          <p:nvPr/>
        </p:nvCxnSpPr>
        <p:spPr>
          <a:xfrm rot="16200000" flipH="1">
            <a:off x="4518571" y="4127766"/>
            <a:ext cx="1890848" cy="35314"/>
          </a:xfrm>
          <a:prstGeom prst="bentConnector3">
            <a:avLst>
              <a:gd name="adj1" fmla="val 67194"/>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8" name="Connector: Elbow 117">
            <a:extLst>
              <a:ext uri="{FF2B5EF4-FFF2-40B4-BE49-F238E27FC236}">
                <a16:creationId xmlns:a16="http://schemas.microsoft.com/office/drawing/2014/main" id="{E6D71314-E3E5-864C-C945-2473F4B6988A}"/>
              </a:ext>
            </a:extLst>
          </p:cNvPr>
          <p:cNvCxnSpPr>
            <a:stCxn id="16" idx="1"/>
            <a:endCxn id="21" idx="1"/>
          </p:cNvCxnSpPr>
          <p:nvPr/>
        </p:nvCxnSpPr>
        <p:spPr>
          <a:xfrm rot="10800000" flipH="1" flipV="1">
            <a:off x="4059312" y="5623796"/>
            <a:ext cx="6319" cy="803916"/>
          </a:xfrm>
          <a:prstGeom prst="bentConnector3">
            <a:avLst>
              <a:gd name="adj1" fmla="val -361766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Connector: Elbow 121">
            <a:extLst>
              <a:ext uri="{FF2B5EF4-FFF2-40B4-BE49-F238E27FC236}">
                <a16:creationId xmlns:a16="http://schemas.microsoft.com/office/drawing/2014/main" id="{02CEB78C-E2CD-FD0A-BC50-B507543B8F7F}"/>
              </a:ext>
            </a:extLst>
          </p:cNvPr>
          <p:cNvCxnSpPr>
            <a:stCxn id="21" idx="3"/>
            <a:endCxn id="15" idx="2"/>
          </p:cNvCxnSpPr>
          <p:nvPr/>
        </p:nvCxnSpPr>
        <p:spPr>
          <a:xfrm flipV="1">
            <a:off x="5786189" y="6236540"/>
            <a:ext cx="1133133" cy="19117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Connector: Elbow 128">
            <a:extLst>
              <a:ext uri="{FF2B5EF4-FFF2-40B4-BE49-F238E27FC236}">
                <a16:creationId xmlns:a16="http://schemas.microsoft.com/office/drawing/2014/main" id="{F042FEEA-B87D-AD12-0026-E958F6E7E939}"/>
              </a:ext>
            </a:extLst>
          </p:cNvPr>
          <p:cNvCxnSpPr>
            <a:cxnSpLocks/>
            <a:stCxn id="18" idx="3"/>
            <a:endCxn id="14" idx="2"/>
          </p:cNvCxnSpPr>
          <p:nvPr/>
        </p:nvCxnSpPr>
        <p:spPr>
          <a:xfrm flipV="1">
            <a:off x="7946694" y="4377649"/>
            <a:ext cx="115881" cy="156155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5" name="Connector: Elbow 134">
            <a:extLst>
              <a:ext uri="{FF2B5EF4-FFF2-40B4-BE49-F238E27FC236}">
                <a16:creationId xmlns:a16="http://schemas.microsoft.com/office/drawing/2014/main" id="{2174EE16-D2E1-608B-69C5-A46D261A291C}"/>
              </a:ext>
            </a:extLst>
          </p:cNvPr>
          <p:cNvCxnSpPr>
            <a:cxnSpLocks/>
            <a:endCxn id="19" idx="2"/>
          </p:cNvCxnSpPr>
          <p:nvPr/>
        </p:nvCxnSpPr>
        <p:spPr>
          <a:xfrm rot="16200000" flipV="1">
            <a:off x="4412494" y="2998511"/>
            <a:ext cx="3494163" cy="746772"/>
          </a:xfrm>
          <a:prstGeom prst="bentConnector3">
            <a:avLst>
              <a:gd name="adj1" fmla="val 7994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0" name="Connector: Elbow 139">
            <a:extLst>
              <a:ext uri="{FF2B5EF4-FFF2-40B4-BE49-F238E27FC236}">
                <a16:creationId xmlns:a16="http://schemas.microsoft.com/office/drawing/2014/main" id="{C30865C0-6697-6BF4-70F7-F7789ADDC759}"/>
              </a:ext>
            </a:extLst>
          </p:cNvPr>
          <p:cNvCxnSpPr>
            <a:cxnSpLocks/>
            <a:stCxn id="14" idx="0"/>
            <a:endCxn id="19" idx="2"/>
          </p:cNvCxnSpPr>
          <p:nvPr/>
        </p:nvCxnSpPr>
        <p:spPr>
          <a:xfrm rot="16200000" flipV="1">
            <a:off x="5803900" y="1607105"/>
            <a:ext cx="2240965" cy="2276386"/>
          </a:xfrm>
          <a:prstGeom prst="bentConnector3">
            <a:avLst>
              <a:gd name="adj1" fmla="val 6858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Connector: Elbow 153">
            <a:extLst>
              <a:ext uri="{FF2B5EF4-FFF2-40B4-BE49-F238E27FC236}">
                <a16:creationId xmlns:a16="http://schemas.microsoft.com/office/drawing/2014/main" id="{D5197590-D3F2-0907-038A-95A4DE8C40C0}"/>
              </a:ext>
            </a:extLst>
          </p:cNvPr>
          <p:cNvCxnSpPr>
            <a:stCxn id="19" idx="3"/>
            <a:endCxn id="26" idx="1"/>
          </p:cNvCxnSpPr>
          <p:nvPr/>
        </p:nvCxnSpPr>
        <p:spPr>
          <a:xfrm>
            <a:off x="6467380" y="1368881"/>
            <a:ext cx="942438" cy="53309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Connector: Elbow 166">
            <a:extLst>
              <a:ext uri="{FF2B5EF4-FFF2-40B4-BE49-F238E27FC236}">
                <a16:creationId xmlns:a16="http://schemas.microsoft.com/office/drawing/2014/main" id="{E5EE1820-615A-C6CE-B979-54D2D1D6AB6C}"/>
              </a:ext>
            </a:extLst>
          </p:cNvPr>
          <p:cNvCxnSpPr>
            <a:cxnSpLocks/>
            <a:stCxn id="13" idx="3"/>
            <a:endCxn id="29" idx="0"/>
          </p:cNvCxnSpPr>
          <p:nvPr/>
        </p:nvCxnSpPr>
        <p:spPr>
          <a:xfrm>
            <a:off x="4307601" y="4461543"/>
            <a:ext cx="1156211" cy="61878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9" name="Connector: Elbow 168">
            <a:extLst>
              <a:ext uri="{FF2B5EF4-FFF2-40B4-BE49-F238E27FC236}">
                <a16:creationId xmlns:a16="http://schemas.microsoft.com/office/drawing/2014/main" id="{EB6E7F76-4308-B8D8-5856-C12BB6465C90}"/>
              </a:ext>
            </a:extLst>
          </p:cNvPr>
          <p:cNvCxnSpPr>
            <a:stCxn id="26" idx="3"/>
            <a:endCxn id="27" idx="1"/>
          </p:cNvCxnSpPr>
          <p:nvPr/>
        </p:nvCxnSpPr>
        <p:spPr>
          <a:xfrm flipV="1">
            <a:off x="9002436" y="975750"/>
            <a:ext cx="489774" cy="92622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0E82C20B-CEE5-5A1F-5BE4-AED47EA927F3}"/>
              </a:ext>
            </a:extLst>
          </p:cNvPr>
          <p:cNvCxnSpPr>
            <a:stCxn id="26" idx="3"/>
            <a:endCxn id="30" idx="1"/>
          </p:cNvCxnSpPr>
          <p:nvPr/>
        </p:nvCxnSpPr>
        <p:spPr>
          <a:xfrm flipV="1">
            <a:off x="9002436" y="1891717"/>
            <a:ext cx="571776" cy="102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6" name="Connector: Elbow 175">
            <a:extLst>
              <a:ext uri="{FF2B5EF4-FFF2-40B4-BE49-F238E27FC236}">
                <a16:creationId xmlns:a16="http://schemas.microsoft.com/office/drawing/2014/main" id="{88F72740-317C-E486-FB79-D069EF6EC7E3}"/>
              </a:ext>
            </a:extLst>
          </p:cNvPr>
          <p:cNvCxnSpPr>
            <a:cxnSpLocks/>
            <a:stCxn id="26" idx="3"/>
          </p:cNvCxnSpPr>
          <p:nvPr/>
        </p:nvCxnSpPr>
        <p:spPr>
          <a:xfrm>
            <a:off x="9002436" y="1901973"/>
            <a:ext cx="238571" cy="84012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8" name="Connector: Elbow 187">
            <a:extLst>
              <a:ext uri="{FF2B5EF4-FFF2-40B4-BE49-F238E27FC236}">
                <a16:creationId xmlns:a16="http://schemas.microsoft.com/office/drawing/2014/main" id="{C7F1EA3A-BEB3-1383-9468-A2E7772F4416}"/>
              </a:ext>
            </a:extLst>
          </p:cNvPr>
          <p:cNvCxnSpPr>
            <a:cxnSpLocks/>
            <a:stCxn id="19" idx="3"/>
            <a:endCxn id="22" idx="1"/>
          </p:cNvCxnSpPr>
          <p:nvPr/>
        </p:nvCxnSpPr>
        <p:spPr>
          <a:xfrm flipV="1">
            <a:off x="6467380" y="1124652"/>
            <a:ext cx="913123" cy="24422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9" name="Connector: Elbow 198">
            <a:extLst>
              <a:ext uri="{FF2B5EF4-FFF2-40B4-BE49-F238E27FC236}">
                <a16:creationId xmlns:a16="http://schemas.microsoft.com/office/drawing/2014/main" id="{EEFB4DC0-1182-5BB4-74AF-877EDEBCC860}"/>
              </a:ext>
            </a:extLst>
          </p:cNvPr>
          <p:cNvCxnSpPr>
            <a:cxnSpLocks/>
            <a:stCxn id="27" idx="3"/>
          </p:cNvCxnSpPr>
          <p:nvPr/>
        </p:nvCxnSpPr>
        <p:spPr>
          <a:xfrm flipH="1">
            <a:off x="11306713" y="975750"/>
            <a:ext cx="285810" cy="2882202"/>
          </a:xfrm>
          <a:prstGeom prst="bentConnector4">
            <a:avLst>
              <a:gd name="adj1" fmla="val -79983"/>
              <a:gd name="adj2" fmla="val 5444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4" name="Connector: Elbow 203">
            <a:extLst>
              <a:ext uri="{FF2B5EF4-FFF2-40B4-BE49-F238E27FC236}">
                <a16:creationId xmlns:a16="http://schemas.microsoft.com/office/drawing/2014/main" id="{085861D6-B644-BF3F-8C94-72F51BF1D537}"/>
              </a:ext>
            </a:extLst>
          </p:cNvPr>
          <p:cNvCxnSpPr>
            <a:cxnSpLocks/>
          </p:cNvCxnSpPr>
          <p:nvPr/>
        </p:nvCxnSpPr>
        <p:spPr>
          <a:xfrm rot="5400000">
            <a:off x="10709194" y="2900446"/>
            <a:ext cx="1930665" cy="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8" name="Connector: Elbow 207">
            <a:extLst>
              <a:ext uri="{FF2B5EF4-FFF2-40B4-BE49-F238E27FC236}">
                <a16:creationId xmlns:a16="http://schemas.microsoft.com/office/drawing/2014/main" id="{8BAD8CA1-BDEF-4962-CC7F-BADB04332AF3}"/>
              </a:ext>
            </a:extLst>
          </p:cNvPr>
          <p:cNvCxnSpPr>
            <a:cxnSpLocks/>
            <a:stCxn id="17" idx="3"/>
          </p:cNvCxnSpPr>
          <p:nvPr/>
        </p:nvCxnSpPr>
        <p:spPr>
          <a:xfrm>
            <a:off x="10624369" y="3007572"/>
            <a:ext cx="389071" cy="85820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0" name="Connector: Elbow 209">
            <a:extLst>
              <a:ext uri="{FF2B5EF4-FFF2-40B4-BE49-F238E27FC236}">
                <a16:creationId xmlns:a16="http://schemas.microsoft.com/office/drawing/2014/main" id="{568ABB0D-1E17-09B8-29E1-06C674CF081C}"/>
              </a:ext>
            </a:extLst>
          </p:cNvPr>
          <p:cNvCxnSpPr>
            <a:stCxn id="23" idx="1"/>
            <a:endCxn id="32" idx="0"/>
          </p:cNvCxnSpPr>
          <p:nvPr/>
        </p:nvCxnSpPr>
        <p:spPr>
          <a:xfrm rot="10800000" flipV="1">
            <a:off x="9219738" y="4113886"/>
            <a:ext cx="241570" cy="84201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2" name="Straight Arrow Connector 211">
            <a:extLst>
              <a:ext uri="{FF2B5EF4-FFF2-40B4-BE49-F238E27FC236}">
                <a16:creationId xmlns:a16="http://schemas.microsoft.com/office/drawing/2014/main" id="{5169BD52-690D-07C6-35DF-6DAA007CF1DD}"/>
              </a:ext>
            </a:extLst>
          </p:cNvPr>
          <p:cNvCxnSpPr>
            <a:stCxn id="32" idx="3"/>
            <a:endCxn id="33" idx="1"/>
          </p:cNvCxnSpPr>
          <p:nvPr/>
        </p:nvCxnSpPr>
        <p:spPr>
          <a:xfrm>
            <a:off x="9942598" y="5211841"/>
            <a:ext cx="514869" cy="6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6" name="Straight Arrow Connector 215">
            <a:extLst>
              <a:ext uri="{FF2B5EF4-FFF2-40B4-BE49-F238E27FC236}">
                <a16:creationId xmlns:a16="http://schemas.microsoft.com/office/drawing/2014/main" id="{1C62A448-F697-CBA4-C72B-146862938877}"/>
              </a:ext>
            </a:extLst>
          </p:cNvPr>
          <p:cNvCxnSpPr>
            <a:cxnSpLocks/>
            <a:stCxn id="34" idx="3"/>
            <a:endCxn id="6" idx="2"/>
          </p:cNvCxnSpPr>
          <p:nvPr/>
        </p:nvCxnSpPr>
        <p:spPr>
          <a:xfrm flipV="1">
            <a:off x="10347270" y="6393821"/>
            <a:ext cx="840241" cy="18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9" name="TextBox 278">
            <a:extLst>
              <a:ext uri="{FF2B5EF4-FFF2-40B4-BE49-F238E27FC236}">
                <a16:creationId xmlns:a16="http://schemas.microsoft.com/office/drawing/2014/main" id="{EF73926B-0E14-0825-E183-93F766B271E3}"/>
              </a:ext>
            </a:extLst>
          </p:cNvPr>
          <p:cNvSpPr txBox="1"/>
          <p:nvPr/>
        </p:nvSpPr>
        <p:spPr>
          <a:xfrm>
            <a:off x="4570738" y="-48814"/>
            <a:ext cx="3208878" cy="774507"/>
          </a:xfrm>
          <a:prstGeom prst="rect">
            <a:avLst/>
          </a:prstGeom>
          <a:noFill/>
        </p:spPr>
        <p:txBody>
          <a:bodyPr wrap="square">
            <a:spAutoFit/>
          </a:bodyPr>
          <a:lstStyle/>
          <a:p>
            <a:pPr algn="l">
              <a:lnSpc>
                <a:spcPts val="5979"/>
              </a:lnSpc>
              <a:spcBef>
                <a:spcPct val="0"/>
              </a:spcBef>
            </a:pPr>
            <a:r>
              <a:rPr lang="en-US" sz="3600" b="1">
                <a:solidFill>
                  <a:srgbClr val="195E39"/>
                </a:solidFill>
                <a:latin typeface="Arial Bold"/>
                <a:ea typeface="Arial Bold"/>
                <a:cs typeface="Arial Bold"/>
                <a:sym typeface="Arial Bold"/>
              </a:rPr>
              <a:t>SƠ ĐỒ PERT</a:t>
            </a:r>
          </a:p>
        </p:txBody>
      </p:sp>
      <p:cxnSp>
        <p:nvCxnSpPr>
          <p:cNvPr id="281" name="Connector: Elbow 280">
            <a:extLst>
              <a:ext uri="{FF2B5EF4-FFF2-40B4-BE49-F238E27FC236}">
                <a16:creationId xmlns:a16="http://schemas.microsoft.com/office/drawing/2014/main" id="{6C18F719-2020-9C69-9F60-B1DCBFB9AA8B}"/>
              </a:ext>
            </a:extLst>
          </p:cNvPr>
          <p:cNvCxnSpPr>
            <a:stCxn id="33" idx="2"/>
            <a:endCxn id="34" idx="0"/>
          </p:cNvCxnSpPr>
          <p:nvPr/>
        </p:nvCxnSpPr>
        <p:spPr>
          <a:xfrm rot="5400000">
            <a:off x="10083623" y="5021151"/>
            <a:ext cx="681544" cy="158876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8" name="Straight Arrow Connector 287">
            <a:extLst>
              <a:ext uri="{FF2B5EF4-FFF2-40B4-BE49-F238E27FC236}">
                <a16:creationId xmlns:a16="http://schemas.microsoft.com/office/drawing/2014/main" id="{11FA2FC3-9E7B-D69D-A874-CBA9260F17FD}"/>
              </a:ext>
            </a:extLst>
          </p:cNvPr>
          <p:cNvCxnSpPr>
            <a:stCxn id="4" idx="4"/>
            <a:endCxn id="24" idx="0"/>
          </p:cNvCxnSpPr>
          <p:nvPr/>
        </p:nvCxnSpPr>
        <p:spPr>
          <a:xfrm>
            <a:off x="1051683" y="996439"/>
            <a:ext cx="4270" cy="3548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FB0A1991-524A-1F57-245E-74464389B67B}"/>
                  </a:ext>
                </a:extLst>
              </p14:cNvPr>
              <p14:cNvContentPartPr/>
              <p14:nvPr/>
            </p14:nvContentPartPr>
            <p14:xfrm>
              <a:off x="8360600" y="170960"/>
              <a:ext cx="3822480" cy="4586040"/>
            </p14:xfrm>
          </p:contentPart>
        </mc:Choice>
        <mc:Fallback xmlns="">
          <p:pic>
            <p:nvPicPr>
              <p:cNvPr id="3" name="Ink 2">
                <a:extLst>
                  <a:ext uri="{FF2B5EF4-FFF2-40B4-BE49-F238E27FC236}">
                    <a16:creationId xmlns:a16="http://schemas.microsoft.com/office/drawing/2014/main" id="{FB0A1991-524A-1F57-245E-74464389B67B}"/>
                  </a:ext>
                </a:extLst>
              </p:cNvPr>
              <p:cNvPicPr/>
              <p:nvPr/>
            </p:nvPicPr>
            <p:blipFill>
              <a:blip r:embed="rId3"/>
              <a:stretch>
                <a:fillRect/>
              </a:stretch>
            </p:blipFill>
            <p:spPr>
              <a:xfrm>
                <a:off x="8324600" y="135320"/>
                <a:ext cx="3894120" cy="4657680"/>
              </a:xfrm>
              <a:prstGeom prst="rect">
                <a:avLst/>
              </a:prstGeom>
            </p:spPr>
          </p:pic>
        </mc:Fallback>
      </mc:AlternateContent>
      <p:sp>
        <p:nvSpPr>
          <p:cNvPr id="20" name="Slide Number Placeholder 19">
            <a:extLst>
              <a:ext uri="{FF2B5EF4-FFF2-40B4-BE49-F238E27FC236}">
                <a16:creationId xmlns:a16="http://schemas.microsoft.com/office/drawing/2014/main" id="{9E02DF9D-E87C-B12C-45FC-478DB4F1FEF0}"/>
              </a:ext>
            </a:extLst>
          </p:cNvPr>
          <p:cNvSpPr>
            <a:spLocks noGrp="1"/>
          </p:cNvSpPr>
          <p:nvPr>
            <p:ph type="sldNum" sz="quarter" idx="12"/>
          </p:nvPr>
        </p:nvSpPr>
        <p:spPr/>
        <p:txBody>
          <a:bodyPr/>
          <a:lstStyle/>
          <a:p>
            <a:fld id="{731497E1-A0E9-449F-8119-DCD05FC59F7E}" type="slidenum">
              <a:rPr lang="en-US" smtClean="0"/>
              <a:t>5</a:t>
            </a:fld>
            <a:endParaRPr lang="en-US"/>
          </a:p>
        </p:txBody>
      </p:sp>
    </p:spTree>
    <p:extLst>
      <p:ext uri="{BB962C8B-B14F-4D97-AF65-F5344CB8AC3E}">
        <p14:creationId xmlns:p14="http://schemas.microsoft.com/office/powerpoint/2010/main" val="1587240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14160-E5DA-2B56-497A-E44096110216}"/>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62C21C8-413F-8FB1-013D-DC8D3E10BD5C}"/>
              </a:ext>
            </a:extLst>
          </p:cNvPr>
          <p:cNvGraphicFramePr>
            <a:graphicFrameLocks noGrp="1"/>
          </p:cNvGraphicFramePr>
          <p:nvPr>
            <p:extLst>
              <p:ext uri="{D42A27DB-BD31-4B8C-83A1-F6EECF244321}">
                <p14:modId xmlns:p14="http://schemas.microsoft.com/office/powerpoint/2010/main" val="4159798240"/>
              </p:ext>
            </p:extLst>
          </p:nvPr>
        </p:nvGraphicFramePr>
        <p:xfrm>
          <a:off x="805497" y="719667"/>
          <a:ext cx="10581005" cy="5969600"/>
        </p:xfrm>
        <a:graphic>
          <a:graphicData uri="http://schemas.openxmlformats.org/drawingml/2006/table">
            <a:tbl>
              <a:tblPr firstRow="1" bandRow="1">
                <a:tableStyleId>{5A111915-BE36-4E01-A7E5-04B1672EAD32}</a:tableStyleId>
              </a:tblPr>
              <a:tblGrid>
                <a:gridCol w="894080">
                  <a:extLst>
                    <a:ext uri="{9D8B030D-6E8A-4147-A177-3AD203B41FA5}">
                      <a16:colId xmlns:a16="http://schemas.microsoft.com/office/drawing/2014/main" val="3560405031"/>
                    </a:ext>
                  </a:extLst>
                </a:gridCol>
                <a:gridCol w="4160520">
                  <a:extLst>
                    <a:ext uri="{9D8B030D-6E8A-4147-A177-3AD203B41FA5}">
                      <a16:colId xmlns:a16="http://schemas.microsoft.com/office/drawing/2014/main" val="3426264576"/>
                    </a:ext>
                  </a:extLst>
                </a:gridCol>
                <a:gridCol w="2686685">
                  <a:extLst>
                    <a:ext uri="{9D8B030D-6E8A-4147-A177-3AD203B41FA5}">
                      <a16:colId xmlns:a16="http://schemas.microsoft.com/office/drawing/2014/main" val="2705316364"/>
                    </a:ext>
                  </a:extLst>
                </a:gridCol>
                <a:gridCol w="2839720">
                  <a:extLst>
                    <a:ext uri="{9D8B030D-6E8A-4147-A177-3AD203B41FA5}">
                      <a16:colId xmlns:a16="http://schemas.microsoft.com/office/drawing/2014/main" val="1295166197"/>
                    </a:ext>
                  </a:extLst>
                </a:gridCol>
              </a:tblGrid>
              <a:tr h="422240">
                <a:tc>
                  <a:txBody>
                    <a:bodyPr/>
                    <a:lstStyle/>
                    <a:p>
                      <a:pPr algn="ctr"/>
                      <a:r>
                        <a:rPr lang="en-US" sz="1800"/>
                        <a:t>STT</a:t>
                      </a:r>
                    </a:p>
                  </a:txBody>
                  <a:tcPr anchor="ctr"/>
                </a:tc>
                <a:tc>
                  <a:txBody>
                    <a:bodyPr/>
                    <a:lstStyle/>
                    <a:p>
                      <a:pPr algn="ctr"/>
                      <a:r>
                        <a:rPr lang="en-US" sz="1800"/>
                        <a:t>Tên công việc</a:t>
                      </a:r>
                    </a:p>
                  </a:txBody>
                  <a:tcPr anchor="ctr"/>
                </a:tc>
                <a:tc>
                  <a:txBody>
                    <a:bodyPr/>
                    <a:lstStyle/>
                    <a:p>
                      <a:pPr algn="ctr"/>
                      <a:r>
                        <a:rPr lang="en-US" sz="1800"/>
                        <a:t>Chi phí ước tính (vnđ)</a:t>
                      </a:r>
                    </a:p>
                  </a:txBody>
                  <a:tcPr anchor="ctr"/>
                </a:tc>
                <a:tc>
                  <a:txBody>
                    <a:bodyPr/>
                    <a:lstStyle/>
                    <a:p>
                      <a:pPr algn="ctr"/>
                      <a:r>
                        <a:rPr lang="en-US" sz="1800"/>
                        <a:t>Tổng chi phí (vnđ)</a:t>
                      </a:r>
                    </a:p>
                  </a:txBody>
                  <a:tcPr anchor="ctr"/>
                </a:tc>
                <a:extLst>
                  <a:ext uri="{0D108BD9-81ED-4DB2-BD59-A6C34878D82A}">
                    <a16:rowId xmlns:a16="http://schemas.microsoft.com/office/drawing/2014/main" val="19064594"/>
                  </a:ext>
                </a:extLst>
              </a:tr>
              <a:tr h="457200">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tx1"/>
                          </a:solidFill>
                          <a:effectLst/>
                        </a:rPr>
                        <a:t>Giai đoạn 1: Khởi động &amp; Hoạch định</a:t>
                      </a:r>
                      <a:endParaRPr lang="en-US" sz="1400" kern="1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34864385"/>
                  </a:ext>
                </a:extLst>
              </a:tr>
              <a:tr h="457200">
                <a:tc>
                  <a:txBody>
                    <a:bodyPr/>
                    <a:lstStyle/>
                    <a:p>
                      <a:pPr algn="ctr"/>
                      <a:r>
                        <a:rPr lang="en-US" sz="1400"/>
                        <a:t>1.1</a:t>
                      </a:r>
                      <a:endParaRPr lang="en-US" sz="1400">
                        <a:latin typeface="Arial" panose="020B0604020202020204" pitchFamily="34" charset="0"/>
                        <a:cs typeface="Arial" panose="020B0604020202020204" pitchFamily="34" charset="0"/>
                      </a:endParaRPr>
                    </a:p>
                  </a:txBody>
                  <a:tcPr anchor="ctr"/>
                </a:tc>
                <a:tc>
                  <a:txBody>
                    <a:bodyPr/>
                    <a:lstStyle/>
                    <a:p>
                      <a:r>
                        <a:rPr lang="vi-VN" sz="1400"/>
                        <a:t>Khảo sát hiện trạng và thiết kế sơ bộ</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latin typeface="Arial" panose="020B0604020202020204" pitchFamily="34" charset="0"/>
                          <a:cs typeface="Arial" panose="020B0604020202020204" pitchFamily="34" charset="0"/>
                        </a:rPr>
                        <a:t>70.000.000</a:t>
                      </a:r>
                    </a:p>
                  </a:txBody>
                  <a:tcPr anchor="ctr"/>
                </a:tc>
                <a:tc rowSpan="4">
                  <a:txBody>
                    <a:bodyPr/>
                    <a:lstStyle/>
                    <a:p>
                      <a:pPr algn="ctr"/>
                      <a:r>
                        <a:rPr lang="en-US" sz="1400">
                          <a:latin typeface="Arial" panose="020B0604020202020204" pitchFamily="34" charset="0"/>
                          <a:cs typeface="Arial" panose="020B0604020202020204" pitchFamily="34" charset="0"/>
                        </a:rPr>
                        <a:t>450.000.000</a:t>
                      </a:r>
                    </a:p>
                  </a:txBody>
                  <a:tcPr anchor="ctr"/>
                </a:tc>
                <a:extLst>
                  <a:ext uri="{0D108BD9-81ED-4DB2-BD59-A6C34878D82A}">
                    <a16:rowId xmlns:a16="http://schemas.microsoft.com/office/drawing/2014/main" val="4088697822"/>
                  </a:ext>
                </a:extLst>
              </a:tr>
              <a:tr h="457200">
                <a:tc>
                  <a:txBody>
                    <a:bodyPr/>
                    <a:lstStyle/>
                    <a:p>
                      <a:pPr algn="ctr"/>
                      <a:r>
                        <a:rPr lang="en-US" sz="1400"/>
                        <a:t>1.2</a:t>
                      </a:r>
                      <a:endParaRPr lang="en-US" sz="1400">
                        <a:latin typeface="Arial" panose="020B0604020202020204" pitchFamily="34" charset="0"/>
                        <a:cs typeface="Arial" panose="020B0604020202020204" pitchFamily="34" charset="0"/>
                      </a:endParaRPr>
                    </a:p>
                  </a:txBody>
                  <a:tcPr anchor="ctr"/>
                </a:tc>
                <a:tc>
                  <a:txBody>
                    <a:bodyPr/>
                    <a:lstStyle/>
                    <a:p>
                      <a:r>
                        <a:rPr lang="en-US" sz="1400"/>
                        <a:t>Xin phép xây dựng và chờ phê duyệt</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latin typeface="Arial" panose="020B0604020202020204" pitchFamily="34" charset="0"/>
                          <a:cs typeface="Arial" panose="020B0604020202020204" pitchFamily="34" charset="0"/>
                        </a:rPr>
                        <a:t>50.000.000</a:t>
                      </a: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51336120"/>
                  </a:ext>
                </a:extLst>
              </a:tr>
              <a:tr h="457200">
                <a:tc>
                  <a:txBody>
                    <a:bodyPr/>
                    <a:lstStyle/>
                    <a:p>
                      <a:pPr algn="ctr"/>
                      <a:r>
                        <a:rPr lang="en-US" sz="1400"/>
                        <a:t>1.3</a:t>
                      </a:r>
                      <a:endParaRPr lang="en-US" sz="1400">
                        <a:latin typeface="Arial" panose="020B0604020202020204" pitchFamily="34" charset="0"/>
                        <a:cs typeface="Arial" panose="020B0604020202020204" pitchFamily="34" charset="0"/>
                      </a:endParaRPr>
                    </a:p>
                  </a:txBody>
                  <a:tcPr anchor="ctr"/>
                </a:tc>
                <a:tc>
                  <a:txBody>
                    <a:bodyPr/>
                    <a:lstStyle/>
                    <a:p>
                      <a:r>
                        <a:rPr lang="en-US" sz="1400"/>
                        <a:t>Dọn dẹp mặt bằng và di dời hạ tầng cũ</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latin typeface="Arial" panose="020B0604020202020204" pitchFamily="34" charset="0"/>
                          <a:cs typeface="Arial" panose="020B0604020202020204" pitchFamily="34" charset="0"/>
                        </a:rPr>
                        <a:t>180.000.000</a:t>
                      </a: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491710627"/>
                  </a:ext>
                </a:extLst>
              </a:tr>
              <a:tr h="457200">
                <a:tc>
                  <a:txBody>
                    <a:bodyPr/>
                    <a:lstStyle/>
                    <a:p>
                      <a:pPr algn="ctr"/>
                      <a:r>
                        <a:rPr lang="en-US" sz="1400"/>
                        <a:t>1.4</a:t>
                      </a:r>
                      <a:endParaRPr lang="en-US" sz="1400">
                        <a:latin typeface="Arial" panose="020B0604020202020204" pitchFamily="34" charset="0"/>
                        <a:cs typeface="Arial" panose="020B0604020202020204" pitchFamily="34" charset="0"/>
                      </a:endParaRPr>
                    </a:p>
                  </a:txBody>
                  <a:tcPr anchor="ctr"/>
                </a:tc>
                <a:tc>
                  <a:txBody>
                    <a:bodyPr/>
                    <a:lstStyle/>
                    <a:p>
                      <a:r>
                        <a:rPr lang="en-US" sz="1400"/>
                        <a:t>Vệ sinh, nạo vét lòng hồ, bờ hồ</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latin typeface="Arial" panose="020B0604020202020204" pitchFamily="34" charset="0"/>
                          <a:cs typeface="Arial" panose="020B0604020202020204" pitchFamily="34" charset="0"/>
                        </a:rPr>
                        <a:t>150.000.000</a:t>
                      </a: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58408175"/>
                  </a:ext>
                </a:extLst>
              </a:tr>
              <a:tr h="457200">
                <a:tc gridSpan="4">
                  <a:txBody>
                    <a:bodyPr/>
                    <a:lstStyle/>
                    <a:p>
                      <a:r>
                        <a:rPr lang="en-US" sz="1400" b="1">
                          <a:solidFill>
                            <a:schemeClr val="tx1"/>
                          </a:solidFill>
                        </a:rPr>
                        <a:t>Giai đoạn 2: Thiết kế - Thi công – Lắp đặt</a:t>
                      </a:r>
                      <a:endParaRPr lang="en-US" sz="1400" b="1">
                        <a:solidFill>
                          <a:schemeClr val="tx1"/>
                        </a:solidFill>
                        <a:latin typeface="Arial" panose="020B0604020202020204" pitchFamily="34" charset="0"/>
                        <a:cs typeface="Arial" panose="020B060402020202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22018877"/>
                  </a:ext>
                </a:extLst>
              </a:tr>
              <a:tr h="457200">
                <a:tc>
                  <a:txBody>
                    <a:bodyPr/>
                    <a:lstStyle/>
                    <a:p>
                      <a:pPr algn="ctr"/>
                      <a:r>
                        <a:rPr lang="en-US" sz="1400"/>
                        <a:t>2.1</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Thiết kế bản vẽ, lựa chọn vật liệu</a:t>
                      </a:r>
                    </a:p>
                    <a:p>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latin typeface="Arial" panose="020B0604020202020204" pitchFamily="34" charset="0"/>
                          <a:cs typeface="Arial" panose="020B0604020202020204" pitchFamily="34" charset="0"/>
                        </a:rPr>
                        <a:t>60.000.000</a:t>
                      </a:r>
                    </a:p>
                  </a:txBody>
                  <a:tcPr anchor="ctr"/>
                </a:tc>
                <a:tc rowSpan="6">
                  <a:txBody>
                    <a:bodyPr/>
                    <a:lstStyle/>
                    <a:p>
                      <a:pPr algn="ctr"/>
                      <a:r>
                        <a:rPr lang="en-US" sz="1400">
                          <a:latin typeface="Arial" panose="020B0604020202020204" pitchFamily="34" charset="0"/>
                          <a:cs typeface="Arial" panose="020B0604020202020204" pitchFamily="34" charset="0"/>
                        </a:rPr>
                        <a:t>840.000.000</a:t>
                      </a:r>
                    </a:p>
                  </a:txBody>
                  <a:tcPr anchor="ctr"/>
                </a:tc>
                <a:extLst>
                  <a:ext uri="{0D108BD9-81ED-4DB2-BD59-A6C34878D82A}">
                    <a16:rowId xmlns:a16="http://schemas.microsoft.com/office/drawing/2014/main" val="3036176711"/>
                  </a:ext>
                </a:extLst>
              </a:tr>
              <a:tr h="457200">
                <a:tc>
                  <a:txBody>
                    <a:bodyPr/>
                    <a:lstStyle/>
                    <a:p>
                      <a:pPr algn="ctr"/>
                      <a:r>
                        <a:rPr lang="en-US" sz="1400"/>
                        <a:t>2.2</a:t>
                      </a:r>
                      <a:endParaRPr lang="en-US" sz="1400">
                        <a:latin typeface="Arial" panose="020B0604020202020204" pitchFamily="34" charset="0"/>
                        <a:cs typeface="Arial" panose="020B0604020202020204" pitchFamily="34" charset="0"/>
                      </a:endParaRPr>
                    </a:p>
                  </a:txBody>
                  <a:tcPr anchor="ctr"/>
                </a:tc>
                <a:tc>
                  <a:txBody>
                    <a:bodyPr/>
                    <a:lstStyle/>
                    <a:p>
                      <a:r>
                        <a:rPr lang="en-US" sz="1400">
                          <a:solidFill>
                            <a:schemeClr val="tx1"/>
                          </a:solidFill>
                        </a:rPr>
                        <a:t>Mua vật liệu xây dựng</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latin typeface="Arial" panose="020B0604020202020204" pitchFamily="34" charset="0"/>
                          <a:cs typeface="Arial" panose="020B0604020202020204" pitchFamily="34" charset="0"/>
                        </a:rPr>
                        <a:t>260.000.000</a:t>
                      </a: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795136555"/>
                  </a:ext>
                </a:extLst>
              </a:tr>
              <a:tr h="457200">
                <a:tc>
                  <a:txBody>
                    <a:bodyPr/>
                    <a:lstStyle/>
                    <a:p>
                      <a:pPr algn="ctr"/>
                      <a:r>
                        <a:rPr lang="en-US" sz="1400"/>
                        <a:t>2.3</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400">
                          <a:solidFill>
                            <a:schemeClr val="tx1"/>
                          </a:solidFill>
                        </a:rPr>
                        <a:t>Thi công hạ cốt, thoát nước</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latin typeface="Arial" panose="020B0604020202020204" pitchFamily="34" charset="0"/>
                          <a:cs typeface="Arial" panose="020B0604020202020204" pitchFamily="34" charset="0"/>
                        </a:rPr>
                        <a:t>200.000.000</a:t>
                      </a: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287596821"/>
                  </a:ext>
                </a:extLst>
              </a:tr>
              <a:tr h="457200">
                <a:tc>
                  <a:txBody>
                    <a:bodyPr/>
                    <a:lstStyle/>
                    <a:p>
                      <a:pPr algn="ctr"/>
                      <a:r>
                        <a:rPr lang="en-US" sz="1400"/>
                        <a:t>2.4</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Lắp đặt lan can quanh hồ</a:t>
                      </a:r>
                      <a:endParaRPr lang="en-US" sz="140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sz="1400">
                          <a:latin typeface="Arial" panose="020B0604020202020204" pitchFamily="34" charset="0"/>
                          <a:cs typeface="Arial" panose="020B0604020202020204" pitchFamily="34" charset="0"/>
                        </a:rPr>
                        <a:t>120.000.000</a:t>
                      </a: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3655221819"/>
                  </a:ext>
                </a:extLst>
              </a:tr>
              <a:tr h="457200">
                <a:tc>
                  <a:txBody>
                    <a:bodyPr/>
                    <a:lstStyle/>
                    <a:p>
                      <a:pPr algn="ctr"/>
                      <a:r>
                        <a:rPr lang="en-US" sz="1400"/>
                        <a:t>2.5</a:t>
                      </a:r>
                      <a:endParaRPr lang="en-US" sz="1400">
                        <a:latin typeface="Arial" panose="020B0604020202020204" pitchFamily="34" charset="0"/>
                        <a:cs typeface="Arial" panose="020B0604020202020204" pitchFamily="34" charset="0"/>
                      </a:endParaRPr>
                    </a:p>
                  </a:txBody>
                  <a:tcPr anchor="ctr"/>
                </a:tc>
                <a:tc>
                  <a:txBody>
                    <a:bodyPr/>
                    <a:lstStyle/>
                    <a:p>
                      <a:r>
                        <a:rPr lang="en-US" sz="1400">
                          <a:solidFill>
                            <a:schemeClr val="tx1"/>
                          </a:solidFill>
                        </a:rPr>
                        <a:t>Lắp đặt điện chiếu sáng, đèn mặt trời </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latin typeface="Arial" panose="020B0604020202020204" pitchFamily="34" charset="0"/>
                          <a:cs typeface="Arial" panose="020B0604020202020204" pitchFamily="34" charset="0"/>
                        </a:rPr>
                        <a:t>90.000.000</a:t>
                      </a: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523489831"/>
                  </a:ext>
                </a:extLst>
              </a:tr>
              <a:tr h="457200">
                <a:tc>
                  <a:txBody>
                    <a:bodyPr/>
                    <a:lstStyle/>
                    <a:p>
                      <a:pPr algn="ctr"/>
                      <a:r>
                        <a:rPr lang="en-US" sz="1400"/>
                        <a:t>2.6</a:t>
                      </a:r>
                      <a:endParaRPr lang="en-US" sz="1400">
                        <a:latin typeface="Arial" panose="020B0604020202020204" pitchFamily="34" charset="0"/>
                        <a:cs typeface="Arial" panose="020B0604020202020204" pitchFamily="34" charset="0"/>
                      </a:endParaRPr>
                    </a:p>
                  </a:txBody>
                  <a:tcPr anchor="ctr"/>
                </a:tc>
                <a:tc>
                  <a:txBody>
                    <a:bodyPr/>
                    <a:lstStyle/>
                    <a:p>
                      <a:r>
                        <a:rPr lang="en-US" sz="1400">
                          <a:solidFill>
                            <a:schemeClr val="tx1"/>
                          </a:solidFill>
                        </a:rPr>
                        <a:t>Xây dựng khu ghế ngồi, bàn, sân khấu sinh hoạt</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latin typeface="Arial" panose="020B0604020202020204" pitchFamily="34" charset="0"/>
                          <a:cs typeface="Arial" panose="020B0604020202020204" pitchFamily="34" charset="0"/>
                        </a:rPr>
                        <a:t>110.000.000</a:t>
                      </a: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904640207"/>
                  </a:ext>
                </a:extLst>
              </a:tr>
            </a:tbl>
          </a:graphicData>
        </a:graphic>
      </p:graphicFrame>
      <p:sp>
        <p:nvSpPr>
          <p:cNvPr id="7" name="TextBox 6">
            <a:extLst>
              <a:ext uri="{FF2B5EF4-FFF2-40B4-BE49-F238E27FC236}">
                <a16:creationId xmlns:a16="http://schemas.microsoft.com/office/drawing/2014/main" id="{9A0A8168-3A38-9BB5-269F-BE4F1A4D63E6}"/>
              </a:ext>
            </a:extLst>
          </p:cNvPr>
          <p:cNvSpPr txBox="1"/>
          <p:nvPr/>
        </p:nvSpPr>
        <p:spPr>
          <a:xfrm>
            <a:off x="0" y="-48814"/>
            <a:ext cx="12191999" cy="774507"/>
          </a:xfrm>
          <a:prstGeom prst="rect">
            <a:avLst/>
          </a:prstGeom>
          <a:noFill/>
        </p:spPr>
        <p:txBody>
          <a:bodyPr wrap="square">
            <a:spAutoFit/>
          </a:bodyPr>
          <a:lstStyle/>
          <a:p>
            <a:pPr algn="ctr">
              <a:lnSpc>
                <a:spcPts val="5979"/>
              </a:lnSpc>
              <a:spcBef>
                <a:spcPct val="0"/>
              </a:spcBef>
            </a:pPr>
            <a:r>
              <a:rPr lang="en-US" sz="3600" b="1">
                <a:solidFill>
                  <a:srgbClr val="195E39"/>
                </a:solidFill>
                <a:latin typeface="Arial Bold"/>
                <a:ea typeface="Arial Bold"/>
                <a:cs typeface="Arial Bold"/>
                <a:sym typeface="Arial Bold"/>
              </a:rPr>
              <a:t>BẢNG PHÂN CÔNG CÔNG VIỆC</a:t>
            </a:r>
          </a:p>
        </p:txBody>
      </p:sp>
      <p:sp>
        <p:nvSpPr>
          <p:cNvPr id="2" name="Slide Number Placeholder 1">
            <a:extLst>
              <a:ext uri="{FF2B5EF4-FFF2-40B4-BE49-F238E27FC236}">
                <a16:creationId xmlns:a16="http://schemas.microsoft.com/office/drawing/2014/main" id="{5F3AF09A-326E-C9E8-931B-D4A8FC79AB03}"/>
              </a:ext>
            </a:extLst>
          </p:cNvPr>
          <p:cNvSpPr>
            <a:spLocks noGrp="1"/>
          </p:cNvSpPr>
          <p:nvPr>
            <p:ph type="sldNum" sz="quarter" idx="12"/>
          </p:nvPr>
        </p:nvSpPr>
        <p:spPr/>
        <p:txBody>
          <a:bodyPr/>
          <a:lstStyle/>
          <a:p>
            <a:fld id="{731497E1-A0E9-449F-8119-DCD05FC59F7E}" type="slidenum">
              <a:rPr lang="en-US" smtClean="0"/>
              <a:t>6</a:t>
            </a:fld>
            <a:endParaRPr lang="en-US"/>
          </a:p>
        </p:txBody>
      </p:sp>
    </p:spTree>
    <p:extLst>
      <p:ext uri="{BB962C8B-B14F-4D97-AF65-F5344CB8AC3E}">
        <p14:creationId xmlns:p14="http://schemas.microsoft.com/office/powerpoint/2010/main" val="238896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71ECA-EA5B-B874-5052-D77EED25E9FC}"/>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B8A0105-858F-89C5-A0A4-F4C5458B35D8}"/>
              </a:ext>
            </a:extLst>
          </p:cNvPr>
          <p:cNvGraphicFramePr>
            <a:graphicFrameLocks noGrp="1"/>
          </p:cNvGraphicFramePr>
          <p:nvPr>
            <p:extLst>
              <p:ext uri="{D42A27DB-BD31-4B8C-83A1-F6EECF244321}">
                <p14:modId xmlns:p14="http://schemas.microsoft.com/office/powerpoint/2010/main" val="1496845585"/>
              </p:ext>
            </p:extLst>
          </p:nvPr>
        </p:nvGraphicFramePr>
        <p:xfrm>
          <a:off x="805497" y="719667"/>
          <a:ext cx="10581005" cy="4994240"/>
        </p:xfrm>
        <a:graphic>
          <a:graphicData uri="http://schemas.openxmlformats.org/drawingml/2006/table">
            <a:tbl>
              <a:tblPr firstRow="1" bandRow="1">
                <a:tableStyleId>{5A111915-BE36-4E01-A7E5-04B1672EAD32}</a:tableStyleId>
              </a:tblPr>
              <a:tblGrid>
                <a:gridCol w="894080">
                  <a:extLst>
                    <a:ext uri="{9D8B030D-6E8A-4147-A177-3AD203B41FA5}">
                      <a16:colId xmlns:a16="http://schemas.microsoft.com/office/drawing/2014/main" val="3560405031"/>
                    </a:ext>
                  </a:extLst>
                </a:gridCol>
                <a:gridCol w="4160520">
                  <a:extLst>
                    <a:ext uri="{9D8B030D-6E8A-4147-A177-3AD203B41FA5}">
                      <a16:colId xmlns:a16="http://schemas.microsoft.com/office/drawing/2014/main" val="3426264576"/>
                    </a:ext>
                  </a:extLst>
                </a:gridCol>
                <a:gridCol w="1157605">
                  <a:extLst>
                    <a:ext uri="{9D8B030D-6E8A-4147-A177-3AD203B41FA5}">
                      <a16:colId xmlns:a16="http://schemas.microsoft.com/office/drawing/2014/main" val="2705316364"/>
                    </a:ext>
                  </a:extLst>
                </a:gridCol>
                <a:gridCol w="1529080">
                  <a:extLst>
                    <a:ext uri="{9D8B030D-6E8A-4147-A177-3AD203B41FA5}">
                      <a16:colId xmlns:a16="http://schemas.microsoft.com/office/drawing/2014/main" val="3314705778"/>
                    </a:ext>
                  </a:extLst>
                </a:gridCol>
                <a:gridCol w="2839720">
                  <a:extLst>
                    <a:ext uri="{9D8B030D-6E8A-4147-A177-3AD203B41FA5}">
                      <a16:colId xmlns:a16="http://schemas.microsoft.com/office/drawing/2014/main" val="1295166197"/>
                    </a:ext>
                  </a:extLst>
                </a:gridCol>
              </a:tblGrid>
              <a:tr h="422240">
                <a:tc>
                  <a:txBody>
                    <a:bodyPr/>
                    <a:lstStyle/>
                    <a:p>
                      <a:pPr algn="ctr"/>
                      <a:r>
                        <a:rPr lang="en-US"/>
                        <a:t>STT</a:t>
                      </a:r>
                    </a:p>
                  </a:txBody>
                  <a:tcPr anchor="ctr"/>
                </a:tc>
                <a:tc>
                  <a:txBody>
                    <a:bodyPr/>
                    <a:lstStyle/>
                    <a:p>
                      <a:pPr algn="ctr"/>
                      <a:r>
                        <a:rPr lang="en-US"/>
                        <a:t>Tên công việc</a:t>
                      </a:r>
                    </a:p>
                  </a:txBody>
                  <a:tcPr anchor="ctr"/>
                </a:tc>
                <a:tc gridSpan="2">
                  <a:txBody>
                    <a:bodyPr/>
                    <a:lstStyle/>
                    <a:p>
                      <a:pPr algn="ctr"/>
                      <a:r>
                        <a:rPr lang="en-US"/>
                        <a:t>Chi phí ước tính</a:t>
                      </a:r>
                    </a:p>
                  </a:txBody>
                  <a:tcPr anchor="ctr"/>
                </a:tc>
                <a:tc hMerge="1">
                  <a:txBody>
                    <a:bodyPr/>
                    <a:lstStyle/>
                    <a:p>
                      <a:endParaRPr/>
                    </a:p>
                  </a:txBody>
                  <a:tcPr anchor="ctr"/>
                </a:tc>
                <a:tc>
                  <a:txBody>
                    <a:bodyPr/>
                    <a:lstStyle/>
                    <a:p>
                      <a:pPr algn="ctr"/>
                      <a:r>
                        <a:rPr lang="en-US"/>
                        <a:t>Tổng chi phí</a:t>
                      </a:r>
                    </a:p>
                  </a:txBody>
                  <a:tcPr anchor="ctr"/>
                </a:tc>
                <a:extLst>
                  <a:ext uri="{0D108BD9-81ED-4DB2-BD59-A6C34878D82A}">
                    <a16:rowId xmlns:a16="http://schemas.microsoft.com/office/drawing/2014/main" val="19064594"/>
                  </a:ext>
                </a:extLst>
              </a:tr>
              <a:tr h="457200">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tx1"/>
                          </a:solidFill>
                          <a:effectLst/>
                        </a:rPr>
                        <a:t>Giai đoạn 3: Lắp đặt hạng mục trang thiết bị và cảnh quan</a:t>
                      </a:r>
                      <a:endParaRPr lang="en-US" sz="1400" kern="1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34864385"/>
                  </a:ext>
                </a:extLst>
              </a:tr>
              <a:tr h="457200">
                <a:tc>
                  <a:txBody>
                    <a:bodyPr/>
                    <a:lstStyle/>
                    <a:p>
                      <a:pPr algn="ctr"/>
                      <a:r>
                        <a:rPr lang="en-US" sz="1400"/>
                        <a:t>3.1</a:t>
                      </a:r>
                      <a:endParaRPr lang="en-US" sz="1400">
                        <a:latin typeface="Arial" panose="020B0604020202020204" pitchFamily="34" charset="0"/>
                        <a:cs typeface="Arial" panose="020B0604020202020204" pitchFamily="34" charset="0"/>
                      </a:endParaRPr>
                    </a:p>
                  </a:txBody>
                  <a:tcPr anchor="ctr"/>
                </a:tc>
                <a:tc>
                  <a:txBody>
                    <a:bodyPr/>
                    <a:lstStyle/>
                    <a:p>
                      <a:r>
                        <a:rPr lang="vi-VN" sz="1400"/>
                        <a:t>Lắp đặt hạng mục trang thiết bị và cảnh quan</a:t>
                      </a:r>
                      <a:endParaRPr lang="en-US" sz="1400">
                        <a:latin typeface="Arial" panose="020B0604020202020204" pitchFamily="34" charset="0"/>
                        <a:cs typeface="Arial" panose="020B0604020202020204" pitchFamily="34" charset="0"/>
                      </a:endParaRPr>
                    </a:p>
                  </a:txBody>
                  <a:tcPr anchor="ctr"/>
                </a:tc>
                <a:tc>
                  <a:txBody>
                    <a:bodyPr/>
                    <a:lstStyle/>
                    <a:p>
                      <a:pPr algn="ctr"/>
                      <a:endParaRPr lang="en-US" sz="1400">
                        <a:latin typeface="Arial" panose="020B0604020202020204" pitchFamily="34" charset="0"/>
                        <a:cs typeface="Arial" panose="020B0604020202020204" pitchFamily="34" charset="0"/>
                      </a:endParaRPr>
                    </a:p>
                  </a:txBody>
                  <a:tcPr anchor="ctr"/>
                </a:tc>
                <a:tc>
                  <a:txBody>
                    <a:bodyPr/>
                    <a:lstStyle/>
                    <a:p>
                      <a:pPr algn="ctr"/>
                      <a:endParaRPr lang="en-US" sz="1400">
                        <a:latin typeface="Arial" panose="020B0604020202020204" pitchFamily="34" charset="0"/>
                        <a:cs typeface="Arial" panose="020B0604020202020204" pitchFamily="34" charset="0"/>
                      </a:endParaRPr>
                    </a:p>
                  </a:txBody>
                  <a:tcPr anchor="ctr"/>
                </a:tc>
                <a:tc rowSpan="5">
                  <a:txBody>
                    <a:bodyPr/>
                    <a:lstStyle/>
                    <a:p>
                      <a:pPr algn="ctr"/>
                      <a:r>
                        <a:rPr lang="en-US" sz="1400">
                          <a:latin typeface="Arial" panose="020B0604020202020204" pitchFamily="34" charset="0"/>
                          <a:cs typeface="Arial" panose="020B0604020202020204" pitchFamily="34" charset="0"/>
                        </a:rPr>
                        <a:t>205.000.000</a:t>
                      </a:r>
                    </a:p>
                  </a:txBody>
                  <a:tcPr anchor="ctr"/>
                </a:tc>
                <a:extLst>
                  <a:ext uri="{0D108BD9-81ED-4DB2-BD59-A6C34878D82A}">
                    <a16:rowId xmlns:a16="http://schemas.microsoft.com/office/drawing/2014/main" val="4088697822"/>
                  </a:ext>
                </a:extLst>
              </a:tr>
              <a:tr h="457200">
                <a:tc>
                  <a:txBody>
                    <a:bodyPr/>
                    <a:lstStyle/>
                    <a:p>
                      <a:pPr algn="ctr"/>
                      <a:r>
                        <a:rPr lang="en-US" sz="1400"/>
                        <a:t>3.1.1</a:t>
                      </a:r>
                      <a:endParaRPr lang="en-US" sz="1400">
                        <a:latin typeface="Arial" panose="020B0604020202020204" pitchFamily="34" charset="0"/>
                        <a:cs typeface="Arial" panose="020B0604020202020204" pitchFamily="34" charset="0"/>
                      </a:endParaRPr>
                    </a:p>
                  </a:txBody>
                  <a:tcPr anchor="ctr"/>
                </a:tc>
                <a:tc>
                  <a:txBody>
                    <a:bodyPr/>
                    <a:lstStyle/>
                    <a:p>
                      <a:r>
                        <a:rPr lang="en-US" sz="1400"/>
                        <a:t>Trang trí cây xanh, thảm cỏ, tiểu cảnh</a:t>
                      </a:r>
                      <a:endParaRPr lang="en-US" sz="1400">
                        <a:latin typeface="Arial" panose="020B0604020202020204" pitchFamily="34" charset="0"/>
                        <a:cs typeface="Arial" panose="020B0604020202020204" pitchFamily="34" charset="0"/>
                      </a:endParaRP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Arial" panose="020B0604020202020204" pitchFamily="34" charset="0"/>
                          <a:cs typeface="Arial" panose="020B0604020202020204" pitchFamily="34" charset="0"/>
                        </a:rPr>
                        <a:t>80.000.000</a:t>
                      </a:r>
                    </a:p>
                  </a:txBody>
                  <a:tcPr anchor="ctr"/>
                </a:tc>
                <a:tc hMerge="1">
                  <a:txBody>
                    <a:bodyPr/>
                    <a:lstStyle/>
                    <a:p>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51336120"/>
                  </a:ext>
                </a:extLst>
              </a:tr>
              <a:tr h="457200">
                <a:tc>
                  <a:txBody>
                    <a:bodyPr/>
                    <a:lstStyle/>
                    <a:p>
                      <a:pPr algn="ctr"/>
                      <a:r>
                        <a:rPr lang="en-US" sz="1400"/>
                        <a:t>3.1.2</a:t>
                      </a:r>
                      <a:endParaRPr lang="en-US" sz="1400">
                        <a:latin typeface="Arial" panose="020B0604020202020204" pitchFamily="34" charset="0"/>
                        <a:cs typeface="Arial" panose="020B0604020202020204" pitchFamily="34" charset="0"/>
                      </a:endParaRPr>
                    </a:p>
                  </a:txBody>
                  <a:tcPr anchor="ctr"/>
                </a:tc>
                <a:tc>
                  <a:txBody>
                    <a:bodyPr/>
                    <a:lstStyle/>
                    <a:p>
                      <a:r>
                        <a:rPr lang="en-US" sz="1400"/>
                        <a:t>Lắp đặt kệ sách, tài liệu đọc</a:t>
                      </a:r>
                      <a:endParaRPr lang="en-US" sz="1400">
                        <a:latin typeface="Arial" panose="020B0604020202020204" pitchFamily="34" charset="0"/>
                        <a:cs typeface="Arial" panose="020B0604020202020204" pitchFamily="34" charset="0"/>
                      </a:endParaRPr>
                    </a:p>
                  </a:txBody>
                  <a:tcPr anchor="ctr"/>
                </a:tc>
                <a:tc gridSpan="2">
                  <a:txBody>
                    <a:bodyPr/>
                    <a:lstStyle/>
                    <a:p>
                      <a:pPr algn="ctr"/>
                      <a:r>
                        <a:rPr lang="en-US" sz="1400">
                          <a:latin typeface="Arial" panose="020B0604020202020204" pitchFamily="34" charset="0"/>
                          <a:cs typeface="Arial" panose="020B0604020202020204" pitchFamily="34" charset="0"/>
                        </a:rPr>
                        <a:t>30.000.000</a:t>
                      </a:r>
                    </a:p>
                  </a:txBody>
                  <a:tcPr anchor="ctr"/>
                </a:tc>
                <a:tc hMerge="1">
                  <a:txBody>
                    <a:bodyPr/>
                    <a:lstStyle/>
                    <a:p>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491710627"/>
                  </a:ext>
                </a:extLst>
              </a:tr>
              <a:tr h="457200">
                <a:tc>
                  <a:txBody>
                    <a:bodyPr/>
                    <a:lstStyle/>
                    <a:p>
                      <a:pPr algn="ctr"/>
                      <a:r>
                        <a:rPr lang="en-US" sz="1400"/>
                        <a:t>3.1.3</a:t>
                      </a:r>
                      <a:endParaRPr lang="en-US" sz="1400">
                        <a:latin typeface="Arial" panose="020B0604020202020204" pitchFamily="34" charset="0"/>
                        <a:cs typeface="Arial" panose="020B0604020202020204" pitchFamily="34" charset="0"/>
                      </a:endParaRPr>
                    </a:p>
                  </a:txBody>
                  <a:tcPr anchor="ctr"/>
                </a:tc>
                <a:tc>
                  <a:txBody>
                    <a:bodyPr/>
                    <a:lstStyle/>
                    <a:p>
                      <a:r>
                        <a:rPr lang="en-US" sz="1400"/>
                        <a:t>Lắp đặt camera, wifi</a:t>
                      </a:r>
                      <a:endParaRPr lang="en-US" sz="1400">
                        <a:latin typeface="Arial" panose="020B0604020202020204" pitchFamily="34" charset="0"/>
                        <a:cs typeface="Arial" panose="020B0604020202020204" pitchFamily="34" charset="0"/>
                      </a:endParaRPr>
                    </a:p>
                  </a:txBody>
                  <a:tcPr anchor="ctr"/>
                </a:tc>
                <a:tc gridSpan="2">
                  <a:txBody>
                    <a:bodyPr/>
                    <a:lstStyle/>
                    <a:p>
                      <a:pPr algn="ctr"/>
                      <a:r>
                        <a:rPr lang="en-US" sz="1400">
                          <a:latin typeface="Arial" panose="020B0604020202020204" pitchFamily="34" charset="0"/>
                          <a:cs typeface="Arial" panose="020B0604020202020204" pitchFamily="34" charset="0"/>
                        </a:rPr>
                        <a:t>45.000.000</a:t>
                      </a:r>
                    </a:p>
                  </a:txBody>
                  <a:tcPr anchor="ctr"/>
                </a:tc>
                <a:tc hMerge="1">
                  <a:txBody>
                    <a:bodyPr/>
                    <a:lstStyle/>
                    <a:p>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58408175"/>
                  </a:ext>
                </a:extLst>
              </a:tr>
              <a:tr h="457200">
                <a:tc>
                  <a:txBody>
                    <a:bodyPr/>
                    <a:lstStyle/>
                    <a:p>
                      <a:pPr algn="ctr"/>
                      <a:r>
                        <a:rPr lang="en-US" sz="1400"/>
                        <a:t>3.2 </a:t>
                      </a:r>
                      <a:endParaRPr lang="en-US" sz="1400">
                        <a:latin typeface="Arial" panose="020B0604020202020204" pitchFamily="34" charset="0"/>
                        <a:cs typeface="Arial" panose="020B0604020202020204" pitchFamily="34" charset="0"/>
                      </a:endParaRPr>
                    </a:p>
                  </a:txBody>
                  <a:tcPr anchor="ctr"/>
                </a:tc>
                <a:tc>
                  <a:txBody>
                    <a:bodyPr/>
                    <a:lstStyle/>
                    <a:p>
                      <a:r>
                        <a:rPr lang="en-US" sz="1400"/>
                        <a:t>Thêm kios bán hàng, dịch vụ giải trí</a:t>
                      </a:r>
                      <a:endParaRPr lang="en-US" sz="1400">
                        <a:latin typeface="Arial" panose="020B0604020202020204" pitchFamily="34" charset="0"/>
                        <a:cs typeface="Arial" panose="020B0604020202020204" pitchFamily="34" charset="0"/>
                      </a:endParaRPr>
                    </a:p>
                  </a:txBody>
                  <a:tcPr anchor="ctr"/>
                </a:tc>
                <a:tc gridSpan="2">
                  <a:txBody>
                    <a:bodyPr/>
                    <a:lstStyle/>
                    <a:p>
                      <a:pPr algn="ctr"/>
                      <a:r>
                        <a:rPr lang="en-US" sz="1400">
                          <a:latin typeface="Arial" panose="020B0604020202020204" pitchFamily="34" charset="0"/>
                          <a:cs typeface="Arial" panose="020B0604020202020204" pitchFamily="34" charset="0"/>
                        </a:rPr>
                        <a:t>50.000.000</a:t>
                      </a:r>
                    </a:p>
                  </a:txBody>
                  <a:tcPr anchor="ctr"/>
                </a:tc>
                <a:tc hMerge="1">
                  <a:txBody>
                    <a:bodyPr/>
                    <a:lstStyle/>
                    <a:p>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911614543"/>
                  </a:ext>
                </a:extLst>
              </a:tr>
              <a:tr h="457200">
                <a:tc gridSpan="5">
                  <a:txBody>
                    <a:bodyPr/>
                    <a:lstStyle/>
                    <a:p>
                      <a:r>
                        <a:rPr lang="en-US" sz="1400" b="1">
                          <a:solidFill>
                            <a:schemeClr val="tx1"/>
                          </a:solidFill>
                        </a:rPr>
                        <a:t>Giai đoạn 4: Hoàn thiện &amp; kiểm tra</a:t>
                      </a:r>
                      <a:endParaRPr lang="en-US" sz="1400" b="1">
                        <a:solidFill>
                          <a:schemeClr val="tx1"/>
                        </a:solidFill>
                        <a:latin typeface="Arial" panose="020B0604020202020204" pitchFamily="34" charset="0"/>
                        <a:cs typeface="Arial" panose="020B060402020202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22018877"/>
                  </a:ext>
                </a:extLst>
              </a:tr>
              <a:tr h="457200">
                <a:tc>
                  <a:txBody>
                    <a:bodyPr/>
                    <a:lstStyle/>
                    <a:p>
                      <a:pPr algn="ctr"/>
                      <a:r>
                        <a:rPr lang="en-US" sz="1400"/>
                        <a:t>4.1</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400">
                          <a:solidFill>
                            <a:schemeClr val="tx1"/>
                          </a:solidFill>
                        </a:rPr>
                        <a:t>Hoàn thiện sơ bộ</a:t>
                      </a:r>
                      <a:endParaRPr lang="en-US" sz="1400">
                        <a:latin typeface="Arial" panose="020B0604020202020204" pitchFamily="34" charset="0"/>
                        <a:cs typeface="Arial" panose="020B0604020202020204" pitchFamily="34" charset="0"/>
                      </a:endParaRPr>
                    </a:p>
                  </a:txBody>
                  <a:tcPr anchor="ctr"/>
                </a:tc>
                <a:tc gridSpan="2">
                  <a:txBody>
                    <a:bodyPr/>
                    <a:lstStyle/>
                    <a:p>
                      <a:pPr algn="ctr"/>
                      <a:r>
                        <a:rPr lang="en-US" sz="1400">
                          <a:latin typeface="Arial" panose="020B0604020202020204" pitchFamily="34" charset="0"/>
                          <a:cs typeface="Arial" panose="020B0604020202020204" pitchFamily="34" charset="0"/>
                        </a:rPr>
                        <a:t>25.000.000</a:t>
                      </a:r>
                    </a:p>
                  </a:txBody>
                  <a:tcPr anchor="ctr"/>
                </a:tc>
                <a:tc hMerge="1">
                  <a:txBody>
                    <a:bodyPr/>
                    <a:lstStyle/>
                    <a:p>
                      <a:endParaRPr/>
                    </a:p>
                  </a:txBody>
                  <a:tcPr anchor="ctr"/>
                </a:tc>
                <a:tc rowSpan="3">
                  <a:txBody>
                    <a:bodyPr/>
                    <a:lstStyle/>
                    <a:p>
                      <a:pPr algn="ctr"/>
                      <a:r>
                        <a:rPr lang="en-US" sz="1400">
                          <a:latin typeface="Arial" panose="020B0604020202020204" pitchFamily="34" charset="0"/>
                          <a:cs typeface="Arial" panose="020B0604020202020204" pitchFamily="34" charset="0"/>
                        </a:rPr>
                        <a:t>80.000.000</a:t>
                      </a:r>
                    </a:p>
                  </a:txBody>
                  <a:tcPr anchor="ctr"/>
                </a:tc>
                <a:extLst>
                  <a:ext uri="{0D108BD9-81ED-4DB2-BD59-A6C34878D82A}">
                    <a16:rowId xmlns:a16="http://schemas.microsoft.com/office/drawing/2014/main" val="3036176711"/>
                  </a:ext>
                </a:extLst>
              </a:tr>
              <a:tr h="457200">
                <a:tc>
                  <a:txBody>
                    <a:bodyPr/>
                    <a:lstStyle/>
                    <a:p>
                      <a:pPr algn="ctr"/>
                      <a:r>
                        <a:rPr lang="en-US" sz="1400"/>
                        <a:t>4.2</a:t>
                      </a:r>
                      <a:endParaRPr lang="en-US" sz="1400">
                        <a:latin typeface="Arial" panose="020B0604020202020204" pitchFamily="34" charset="0"/>
                        <a:cs typeface="Arial" panose="020B0604020202020204" pitchFamily="34" charset="0"/>
                      </a:endParaRPr>
                    </a:p>
                  </a:txBody>
                  <a:tcPr anchor="ctr"/>
                </a:tc>
                <a:tc>
                  <a:txBody>
                    <a:bodyPr/>
                    <a:lstStyle/>
                    <a:p>
                      <a:r>
                        <a:rPr lang="en-US" sz="1400">
                          <a:solidFill>
                            <a:schemeClr val="tx1"/>
                          </a:solidFill>
                        </a:rPr>
                        <a:t>Kiểm tra, nghiệm thu nội bộ</a:t>
                      </a:r>
                      <a:endParaRPr lang="en-US" sz="1400">
                        <a:latin typeface="Arial" panose="020B0604020202020204" pitchFamily="34" charset="0"/>
                        <a:cs typeface="Arial" panose="020B0604020202020204" pitchFamily="34" charset="0"/>
                      </a:endParaRPr>
                    </a:p>
                  </a:txBody>
                  <a:tcPr anchor="ctr"/>
                </a:tc>
                <a:tc gridSpan="2">
                  <a:txBody>
                    <a:bodyPr/>
                    <a:lstStyle/>
                    <a:p>
                      <a:pPr algn="ctr"/>
                      <a:r>
                        <a:rPr lang="en-US" sz="1400">
                          <a:latin typeface="Arial" panose="020B0604020202020204" pitchFamily="34" charset="0"/>
                          <a:cs typeface="Arial" panose="020B0604020202020204" pitchFamily="34" charset="0"/>
                        </a:rPr>
                        <a:t>15.000.000</a:t>
                      </a:r>
                    </a:p>
                  </a:txBody>
                  <a:tcPr anchor="ctr"/>
                </a:tc>
                <a:tc hMerge="1">
                  <a:txBody>
                    <a:bodyPr/>
                    <a:lstStyle/>
                    <a:p>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795136555"/>
                  </a:ext>
                </a:extLst>
              </a:tr>
              <a:tr h="457200">
                <a:tc>
                  <a:txBody>
                    <a:bodyPr/>
                    <a:lstStyle/>
                    <a:p>
                      <a:pPr algn="ctr"/>
                      <a:r>
                        <a:rPr lang="en-US" sz="1400"/>
                        <a:t>4.3</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400">
                          <a:solidFill>
                            <a:schemeClr val="tx1"/>
                          </a:solidFill>
                        </a:rPr>
                        <a:t>Hoạt động thử nghiệm</a:t>
                      </a:r>
                      <a:endParaRPr lang="en-US" sz="1400">
                        <a:latin typeface="Arial" panose="020B0604020202020204" pitchFamily="34" charset="0"/>
                        <a:cs typeface="Arial" panose="020B0604020202020204" pitchFamily="34" charset="0"/>
                      </a:endParaRPr>
                    </a:p>
                  </a:txBody>
                  <a:tcPr anchor="ctr"/>
                </a:tc>
                <a:tc gridSpan="2">
                  <a:txBody>
                    <a:bodyPr/>
                    <a:lstStyle/>
                    <a:p>
                      <a:pPr algn="ctr"/>
                      <a:r>
                        <a:rPr lang="en-US" sz="1400">
                          <a:latin typeface="Arial" panose="020B0604020202020204" pitchFamily="34" charset="0"/>
                          <a:cs typeface="Arial" panose="020B0604020202020204" pitchFamily="34" charset="0"/>
                        </a:rPr>
                        <a:t>40.000.000</a:t>
                      </a:r>
                    </a:p>
                  </a:txBody>
                  <a:tcPr anchor="ctr"/>
                </a:tc>
                <a:tc hMerge="1">
                  <a:txBody>
                    <a:bodyPr/>
                    <a:lstStyle/>
                    <a:p>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287596821"/>
                  </a:ext>
                </a:extLst>
              </a:tr>
            </a:tbl>
          </a:graphicData>
        </a:graphic>
      </p:graphicFrame>
      <p:sp>
        <p:nvSpPr>
          <p:cNvPr id="2" name="TextBox 1">
            <a:extLst>
              <a:ext uri="{FF2B5EF4-FFF2-40B4-BE49-F238E27FC236}">
                <a16:creationId xmlns:a16="http://schemas.microsoft.com/office/drawing/2014/main" id="{4E873480-0D8C-12EF-EDF9-859302661528}"/>
              </a:ext>
            </a:extLst>
          </p:cNvPr>
          <p:cNvSpPr txBox="1"/>
          <p:nvPr/>
        </p:nvSpPr>
        <p:spPr>
          <a:xfrm>
            <a:off x="0" y="-48814"/>
            <a:ext cx="12191999" cy="774507"/>
          </a:xfrm>
          <a:prstGeom prst="rect">
            <a:avLst/>
          </a:prstGeom>
          <a:noFill/>
        </p:spPr>
        <p:txBody>
          <a:bodyPr wrap="square">
            <a:spAutoFit/>
          </a:bodyPr>
          <a:lstStyle/>
          <a:p>
            <a:pPr algn="ctr">
              <a:lnSpc>
                <a:spcPts val="5979"/>
              </a:lnSpc>
              <a:spcBef>
                <a:spcPct val="0"/>
              </a:spcBef>
            </a:pPr>
            <a:r>
              <a:rPr lang="en-US" sz="3600" b="1">
                <a:solidFill>
                  <a:srgbClr val="195E39"/>
                </a:solidFill>
                <a:latin typeface="Arial Bold"/>
                <a:ea typeface="Arial Bold"/>
                <a:cs typeface="Arial Bold"/>
                <a:sym typeface="Arial Bold"/>
              </a:rPr>
              <a:t>BẢNG PHÂN CÔNG CÔNG VIỆC</a:t>
            </a:r>
          </a:p>
        </p:txBody>
      </p:sp>
      <p:sp>
        <p:nvSpPr>
          <p:cNvPr id="3" name="Slide Number Placeholder 2">
            <a:extLst>
              <a:ext uri="{FF2B5EF4-FFF2-40B4-BE49-F238E27FC236}">
                <a16:creationId xmlns:a16="http://schemas.microsoft.com/office/drawing/2014/main" id="{AB6C9D97-EB0F-00C8-D2AF-CA67530991E5}"/>
              </a:ext>
            </a:extLst>
          </p:cNvPr>
          <p:cNvSpPr>
            <a:spLocks noGrp="1"/>
          </p:cNvSpPr>
          <p:nvPr>
            <p:ph type="sldNum" sz="quarter" idx="12"/>
          </p:nvPr>
        </p:nvSpPr>
        <p:spPr/>
        <p:txBody>
          <a:bodyPr/>
          <a:lstStyle/>
          <a:p>
            <a:fld id="{731497E1-A0E9-449F-8119-DCD05FC59F7E}" type="slidenum">
              <a:rPr lang="en-US" smtClean="0"/>
              <a:t>7</a:t>
            </a:fld>
            <a:endParaRPr lang="en-US"/>
          </a:p>
        </p:txBody>
      </p:sp>
    </p:spTree>
    <p:extLst>
      <p:ext uri="{BB962C8B-B14F-4D97-AF65-F5344CB8AC3E}">
        <p14:creationId xmlns:p14="http://schemas.microsoft.com/office/powerpoint/2010/main" val="3545939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B1B54-5BF9-1A66-FE69-6711282A9FBF}"/>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D0B9A85-980A-247D-125B-F91B6DC7713B}"/>
              </a:ext>
            </a:extLst>
          </p:cNvPr>
          <p:cNvGraphicFramePr>
            <a:graphicFrameLocks noGrp="1"/>
          </p:cNvGraphicFramePr>
          <p:nvPr>
            <p:extLst>
              <p:ext uri="{D42A27DB-BD31-4B8C-83A1-F6EECF244321}">
                <p14:modId xmlns:p14="http://schemas.microsoft.com/office/powerpoint/2010/main" val="3244477346"/>
              </p:ext>
            </p:extLst>
          </p:nvPr>
        </p:nvGraphicFramePr>
        <p:xfrm>
          <a:off x="805497" y="719667"/>
          <a:ext cx="10581008" cy="5573360"/>
        </p:xfrm>
        <a:graphic>
          <a:graphicData uri="http://schemas.openxmlformats.org/drawingml/2006/table">
            <a:tbl>
              <a:tblPr firstRow="1" bandRow="1">
                <a:tableStyleId>{5A111915-BE36-4E01-A7E5-04B1672EAD32}</a:tableStyleId>
              </a:tblPr>
              <a:tblGrid>
                <a:gridCol w="894080">
                  <a:extLst>
                    <a:ext uri="{9D8B030D-6E8A-4147-A177-3AD203B41FA5}">
                      <a16:colId xmlns:a16="http://schemas.microsoft.com/office/drawing/2014/main" val="3560405031"/>
                    </a:ext>
                  </a:extLst>
                </a:gridCol>
                <a:gridCol w="4160521">
                  <a:extLst>
                    <a:ext uri="{9D8B030D-6E8A-4147-A177-3AD203B41FA5}">
                      <a16:colId xmlns:a16="http://schemas.microsoft.com/office/drawing/2014/main" val="3426264576"/>
                    </a:ext>
                  </a:extLst>
                </a:gridCol>
                <a:gridCol w="2686686">
                  <a:extLst>
                    <a:ext uri="{9D8B030D-6E8A-4147-A177-3AD203B41FA5}">
                      <a16:colId xmlns:a16="http://schemas.microsoft.com/office/drawing/2014/main" val="2705316364"/>
                    </a:ext>
                  </a:extLst>
                </a:gridCol>
                <a:gridCol w="2839721">
                  <a:extLst>
                    <a:ext uri="{9D8B030D-6E8A-4147-A177-3AD203B41FA5}">
                      <a16:colId xmlns:a16="http://schemas.microsoft.com/office/drawing/2014/main" val="1295166197"/>
                    </a:ext>
                  </a:extLst>
                </a:gridCol>
              </a:tblGrid>
              <a:tr h="422240">
                <a:tc>
                  <a:txBody>
                    <a:bodyPr/>
                    <a:lstStyle/>
                    <a:p>
                      <a:pPr algn="ctr"/>
                      <a:r>
                        <a:rPr lang="en-US" sz="1800"/>
                        <a:t>STT</a:t>
                      </a:r>
                    </a:p>
                  </a:txBody>
                  <a:tcPr anchor="ctr"/>
                </a:tc>
                <a:tc>
                  <a:txBody>
                    <a:bodyPr/>
                    <a:lstStyle/>
                    <a:p>
                      <a:pPr algn="ctr"/>
                      <a:r>
                        <a:rPr lang="en-US" sz="1800"/>
                        <a:t>Tên công việc</a:t>
                      </a:r>
                    </a:p>
                  </a:txBody>
                  <a:tcPr anchor="ctr"/>
                </a:tc>
                <a:tc>
                  <a:txBody>
                    <a:bodyPr/>
                    <a:lstStyle/>
                    <a:p>
                      <a:pPr algn="ctr"/>
                      <a:r>
                        <a:rPr lang="en-US" sz="1800"/>
                        <a:t>Chi phí ước tính</a:t>
                      </a:r>
                    </a:p>
                  </a:txBody>
                  <a:tcPr anchor="ctr"/>
                </a:tc>
                <a:tc>
                  <a:txBody>
                    <a:bodyPr/>
                    <a:lstStyle/>
                    <a:p>
                      <a:pPr algn="ctr"/>
                      <a:r>
                        <a:rPr lang="en-US" sz="1800"/>
                        <a:t>Tổng chi phí</a:t>
                      </a:r>
                    </a:p>
                  </a:txBody>
                  <a:tcPr anchor="ctr"/>
                </a:tc>
                <a:extLst>
                  <a:ext uri="{0D108BD9-81ED-4DB2-BD59-A6C34878D82A}">
                    <a16:rowId xmlns:a16="http://schemas.microsoft.com/office/drawing/2014/main" val="19064594"/>
                  </a:ext>
                </a:extLst>
              </a:tr>
              <a:tr h="457200">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tx1"/>
                          </a:solidFill>
                          <a:effectLst/>
                        </a:rPr>
                        <a:t>Giai đoạn 5: Kiểm định &amp; đánh giá</a:t>
                      </a:r>
                      <a:endParaRPr lang="en-US" sz="1400" kern="1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34864385"/>
                  </a:ext>
                </a:extLst>
              </a:tr>
              <a:tr h="457200">
                <a:tc>
                  <a:txBody>
                    <a:bodyPr/>
                    <a:lstStyle/>
                    <a:p>
                      <a:pPr algn="ctr"/>
                      <a:r>
                        <a:rPr lang="en-US" sz="1400"/>
                        <a:t>5.1</a:t>
                      </a:r>
                      <a:endParaRPr lang="en-US" sz="1400">
                        <a:latin typeface="Arial" panose="020B0604020202020204" pitchFamily="34" charset="0"/>
                        <a:cs typeface="Arial" panose="020B0604020202020204" pitchFamily="34" charset="0"/>
                      </a:endParaRPr>
                    </a:p>
                  </a:txBody>
                  <a:tcPr anchor="ctr"/>
                </a:tc>
                <a:tc>
                  <a:txBody>
                    <a:bodyPr/>
                    <a:lstStyle/>
                    <a:p>
                      <a:r>
                        <a:rPr lang="en-US" sz="1400">
                          <a:solidFill>
                            <a:schemeClr val="tx1"/>
                          </a:solidFill>
                        </a:rPr>
                        <a:t>Mời thanh tra kiểm duyệt tiêu chuẩn xây dựng</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latin typeface="Arial" panose="020B0604020202020204" pitchFamily="34" charset="0"/>
                          <a:cs typeface="Arial" panose="020B0604020202020204" pitchFamily="34" charset="0"/>
                        </a:rPr>
                        <a:t>30.000.000</a:t>
                      </a:r>
                    </a:p>
                  </a:txBody>
                  <a:tcPr anchor="ctr"/>
                </a:tc>
                <a:tc rowSpan="4">
                  <a:txBody>
                    <a:bodyPr/>
                    <a:lstStyle/>
                    <a:p>
                      <a:pPr algn="ctr"/>
                      <a:r>
                        <a:rPr lang="en-US" sz="1400">
                          <a:latin typeface="Arial" panose="020B0604020202020204" pitchFamily="34" charset="0"/>
                          <a:cs typeface="Arial" panose="020B0604020202020204" pitchFamily="34" charset="0"/>
                        </a:rPr>
                        <a:t>100.000.000</a:t>
                      </a:r>
                    </a:p>
                  </a:txBody>
                  <a:tcPr anchor="ctr"/>
                </a:tc>
                <a:extLst>
                  <a:ext uri="{0D108BD9-81ED-4DB2-BD59-A6C34878D82A}">
                    <a16:rowId xmlns:a16="http://schemas.microsoft.com/office/drawing/2014/main" val="4088697822"/>
                  </a:ext>
                </a:extLst>
              </a:tr>
              <a:tr h="457200">
                <a:tc>
                  <a:txBody>
                    <a:bodyPr/>
                    <a:lstStyle/>
                    <a:p>
                      <a:pPr algn="ctr"/>
                      <a:r>
                        <a:rPr lang="en-US" sz="1400"/>
                        <a:t>5.2</a:t>
                      </a:r>
                      <a:endParaRPr lang="en-US" sz="1400">
                        <a:latin typeface="Arial" panose="020B0604020202020204" pitchFamily="34" charset="0"/>
                        <a:cs typeface="Arial" panose="020B0604020202020204" pitchFamily="34" charset="0"/>
                      </a:endParaRPr>
                    </a:p>
                  </a:txBody>
                  <a:tcPr anchor="ctr"/>
                </a:tc>
                <a:tc>
                  <a:txBody>
                    <a:bodyPr/>
                    <a:lstStyle/>
                    <a:p>
                      <a:r>
                        <a:rPr lang="vi-VN" sz="1400">
                          <a:solidFill>
                            <a:schemeClr val="tx1"/>
                          </a:solidFill>
                        </a:rPr>
                        <a:t>Kiểm định tiêu chuẩn môi trường – sinh thái</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latin typeface="Arial" panose="020B0604020202020204" pitchFamily="34" charset="0"/>
                          <a:cs typeface="Arial" panose="020B0604020202020204" pitchFamily="34" charset="0"/>
                        </a:rPr>
                        <a:t>35.000.000</a:t>
                      </a: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651336120"/>
                  </a:ext>
                </a:extLst>
              </a:tr>
              <a:tr h="457200">
                <a:tc>
                  <a:txBody>
                    <a:bodyPr/>
                    <a:lstStyle/>
                    <a:p>
                      <a:pPr algn="ctr"/>
                      <a:r>
                        <a:rPr lang="en-US" sz="1400"/>
                        <a:t>5.3</a:t>
                      </a:r>
                      <a:endParaRPr lang="en-US" sz="1400">
                        <a:latin typeface="Arial" panose="020B0604020202020204" pitchFamily="34" charset="0"/>
                        <a:cs typeface="Arial" panose="020B0604020202020204" pitchFamily="34" charset="0"/>
                      </a:endParaRPr>
                    </a:p>
                  </a:txBody>
                  <a:tcPr anchor="ctr"/>
                </a:tc>
                <a:tc>
                  <a:txBody>
                    <a:bodyPr/>
                    <a:lstStyle/>
                    <a:p>
                      <a:r>
                        <a:rPr lang="en-US" sz="1400">
                          <a:solidFill>
                            <a:schemeClr val="tx1"/>
                          </a:solidFill>
                        </a:rPr>
                        <a:t>Đánh giá tiêu chí “Không gian xanh bền vững”</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latin typeface="Arial" panose="020B0604020202020204" pitchFamily="34" charset="0"/>
                          <a:cs typeface="Arial" panose="020B0604020202020204" pitchFamily="34" charset="0"/>
                        </a:rPr>
                        <a:t>20.000.000</a:t>
                      </a: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491710627"/>
                  </a:ext>
                </a:extLst>
              </a:tr>
              <a:tr h="457200">
                <a:tc>
                  <a:txBody>
                    <a:bodyPr/>
                    <a:lstStyle/>
                    <a:p>
                      <a:pPr algn="ctr"/>
                      <a:r>
                        <a:rPr lang="en-US" sz="1400"/>
                        <a:t>5.4</a:t>
                      </a:r>
                      <a:endParaRPr lang="en-US" sz="1400">
                        <a:latin typeface="Arial" panose="020B0604020202020204" pitchFamily="34" charset="0"/>
                        <a:cs typeface="Arial" panose="020B0604020202020204" pitchFamily="34" charset="0"/>
                      </a:endParaRPr>
                    </a:p>
                  </a:txBody>
                  <a:tcPr anchor="ctr"/>
                </a:tc>
                <a:tc>
                  <a:txBody>
                    <a:bodyPr/>
                    <a:lstStyle/>
                    <a:p>
                      <a:r>
                        <a:rPr lang="en-US" sz="1400">
                          <a:solidFill>
                            <a:schemeClr val="tx1"/>
                          </a:solidFill>
                        </a:rPr>
                        <a:t>Xác nhận biên bản nghiệm thu – chứng nhận công trình xanh</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latin typeface="Arial" panose="020B0604020202020204" pitchFamily="34" charset="0"/>
                          <a:cs typeface="Arial" panose="020B0604020202020204" pitchFamily="34" charset="0"/>
                        </a:rPr>
                        <a:t>15.000.000</a:t>
                      </a: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258408175"/>
                  </a:ext>
                </a:extLst>
              </a:tr>
              <a:tr h="457200">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tx1"/>
                          </a:solidFill>
                          <a:effectLst/>
                        </a:rPr>
                        <a:t>Giai đoạn 6: Công bố, bàn giao chính thức</a:t>
                      </a:r>
                      <a:endParaRPr lang="en-US" sz="1400" b="1" kern="1200">
                        <a:solidFill>
                          <a:schemeClr val="tx1"/>
                        </a:solidFill>
                        <a:effectLst/>
                        <a:latin typeface="Arial" panose="020B0604020202020204" pitchFamily="34" charset="0"/>
                        <a:ea typeface="+mn-ea"/>
                        <a:cs typeface="Arial" panose="020B0604020202020204" pitchFamily="34" charset="0"/>
                      </a:endParaRPr>
                    </a:p>
                  </a:txBody>
                  <a:tcPr anchor="ctr"/>
                </a:tc>
                <a:tc hMerge="1">
                  <a:txBody>
                    <a:bodyPr/>
                    <a:lstStyle/>
                    <a:p>
                      <a:pPr algn="ctr"/>
                      <a:endParaRPr lang="en-US" sz="1400">
                        <a:latin typeface="Arial" panose="020B0604020202020204" pitchFamily="34" charset="0"/>
                        <a:cs typeface="Arial" panose="020B0604020202020204" pitchFamily="34" charset="0"/>
                      </a:endParaRPr>
                    </a:p>
                  </a:txBody>
                  <a:tcPr anchor="ctr"/>
                </a:tc>
                <a:tc hMerge="1">
                  <a:txBody>
                    <a:bodyPr/>
                    <a:lstStyle/>
                    <a:p>
                      <a:pPr algn="ctr"/>
                      <a:endParaRPr lang="en-US" sz="1400">
                        <a:latin typeface="Arial" panose="020B0604020202020204" pitchFamily="34" charset="0"/>
                        <a:cs typeface="Arial" panose="020B0604020202020204" pitchFamily="34" charset="0"/>
                      </a:endParaRPr>
                    </a:p>
                  </a:txBody>
                  <a:tcPr anchor="ctr"/>
                </a:tc>
                <a:tc hMerge="1">
                  <a:txBody>
                    <a:bodyPr/>
                    <a:lstStyle/>
                    <a:p>
                      <a:endParaRPr lang="en-US"/>
                    </a:p>
                  </a:txBody>
                  <a:tcPr anchor="ctr"/>
                </a:tc>
                <a:extLst>
                  <a:ext uri="{0D108BD9-81ED-4DB2-BD59-A6C34878D82A}">
                    <a16:rowId xmlns:a16="http://schemas.microsoft.com/office/drawing/2014/main" val="590708373"/>
                  </a:ext>
                </a:extLst>
              </a:tr>
              <a:tr h="457200">
                <a:tc>
                  <a:txBody>
                    <a:bodyPr/>
                    <a:lstStyle/>
                    <a:p>
                      <a:pPr algn="ctr"/>
                      <a:r>
                        <a:rPr lang="en-US" sz="1400"/>
                        <a:t>6 </a:t>
                      </a:r>
                      <a:endParaRPr lang="en-US" sz="1400">
                        <a:latin typeface="Arial" panose="020B0604020202020204" pitchFamily="34" charset="0"/>
                        <a:cs typeface="Arial" panose="020B0604020202020204" pitchFamily="34" charset="0"/>
                      </a:endParaRPr>
                    </a:p>
                  </a:txBody>
                  <a:tcPr anchor="ctr"/>
                </a:tc>
                <a:tc>
                  <a:txBody>
                    <a:bodyPr/>
                    <a:lstStyle/>
                    <a:p>
                      <a:pPr algn="l"/>
                      <a:r>
                        <a:rPr lang="en-US" sz="1400"/>
                        <a:t>Công bố, bàn giao chính thức</a:t>
                      </a:r>
                      <a:endParaRPr lang="en-US" sz="1400">
                        <a:latin typeface="Arial" panose="020B0604020202020204" pitchFamily="34" charset="0"/>
                        <a:cs typeface="Arial" panose="020B0604020202020204" pitchFamily="34" charset="0"/>
                      </a:endParaRPr>
                    </a:p>
                  </a:txBody>
                  <a:tcPr anchor="ctr"/>
                </a:tc>
                <a:tc>
                  <a:txBody>
                    <a:bodyPr/>
                    <a:lstStyle/>
                    <a:p>
                      <a:pPr algn="ctr"/>
                      <a:r>
                        <a:rPr lang="en-US" sz="1400">
                          <a:latin typeface="Arial" panose="020B0604020202020204" pitchFamily="34" charset="0"/>
                          <a:cs typeface="Arial" panose="020B0604020202020204" pitchFamily="34" charset="0"/>
                        </a:rPr>
                        <a:t>20.000.000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Arial" panose="020B0604020202020204" pitchFamily="34" charset="0"/>
                          <a:cs typeface="Arial" panose="020B0604020202020204" pitchFamily="34" charset="0"/>
                        </a:rPr>
                        <a:t>20.000.000</a:t>
                      </a:r>
                    </a:p>
                  </a:txBody>
                  <a:tcPr anchor="ctr"/>
                </a:tc>
                <a:extLst>
                  <a:ext uri="{0D108BD9-81ED-4DB2-BD59-A6C34878D82A}">
                    <a16:rowId xmlns:a16="http://schemas.microsoft.com/office/drawing/2014/main" val="1229140310"/>
                  </a:ext>
                </a:extLst>
              </a:tr>
              <a:tr h="457200">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00">
                          <a:solidFill>
                            <a:schemeClr val="tx1"/>
                          </a:solidFill>
                          <a:effectLst/>
                        </a:rPr>
                        <a:t>Giai đoạn 7: </a:t>
                      </a:r>
                      <a:r>
                        <a:rPr lang="en-US" sz="1400" b="1">
                          <a:solidFill>
                            <a:schemeClr val="tx1"/>
                          </a:solidFill>
                        </a:rPr>
                        <a:t>Theo dõi sự cố và sửa chữa tồn đọng</a:t>
                      </a:r>
                      <a:endParaRPr lang="en-US" sz="1400" b="1" kern="100">
                        <a:solidFill>
                          <a:schemeClr val="tx1"/>
                        </a:solidFill>
                        <a:effectLst/>
                      </a:endParaRPr>
                    </a:p>
                    <a:p>
                      <a:endParaRPr lang="en-US" sz="1400">
                        <a:latin typeface="Arial" panose="020B0604020202020204" pitchFamily="34" charset="0"/>
                        <a:cs typeface="Arial" panose="020B0604020202020204" pitchFamily="34" charset="0"/>
                      </a:endParaRPr>
                    </a:p>
                  </a:txBody>
                  <a:tcPr anchor="ctr"/>
                </a:tc>
                <a:tc hMerge="1">
                  <a:txBody>
                    <a:bodyPr/>
                    <a:lstStyle/>
                    <a:p>
                      <a:pPr algn="ctr"/>
                      <a:endParaRPr lang="en-US" sz="1400">
                        <a:latin typeface="Arial" panose="020B0604020202020204" pitchFamily="34" charset="0"/>
                        <a:cs typeface="Arial" panose="020B0604020202020204" pitchFamily="34" charset="0"/>
                      </a:endParaRPr>
                    </a:p>
                  </a:txBody>
                  <a:tcPr anchor="ctr"/>
                </a:tc>
                <a:tc hMerge="1">
                  <a:txBody>
                    <a:bodyPr/>
                    <a:lstStyle/>
                    <a:p>
                      <a:pPr algn="ctr"/>
                      <a:endParaRPr lang="en-US" sz="1400">
                        <a:latin typeface="Arial" panose="020B0604020202020204" pitchFamily="34" charset="0"/>
                        <a:cs typeface="Arial" panose="020B0604020202020204" pitchFamily="34" charset="0"/>
                      </a:endParaRPr>
                    </a:p>
                  </a:txBody>
                  <a:tcPr anchor="ctr"/>
                </a:tc>
                <a:tc hMerge="1">
                  <a:txBody>
                    <a:bodyPr/>
                    <a:lstStyle/>
                    <a:p>
                      <a:endParaRPr lang="en-US"/>
                    </a:p>
                  </a:txBody>
                  <a:tcPr anchor="ctr"/>
                </a:tc>
                <a:extLst>
                  <a:ext uri="{0D108BD9-81ED-4DB2-BD59-A6C34878D82A}">
                    <a16:rowId xmlns:a16="http://schemas.microsoft.com/office/drawing/2014/main" val="1203605455"/>
                  </a:ext>
                </a:extLst>
              </a:tr>
              <a:tr h="457200">
                <a:tc>
                  <a:txBody>
                    <a:bodyPr/>
                    <a:lstStyle/>
                    <a:p>
                      <a:pPr algn="ctr"/>
                      <a:r>
                        <a:rPr lang="en-US" sz="1400"/>
                        <a:t>7</a:t>
                      </a:r>
                      <a:endParaRPr lang="en-US" sz="1400">
                        <a:latin typeface="Arial" panose="020B0604020202020204" pitchFamily="34" charset="0"/>
                        <a:cs typeface="Arial" panose="020B0604020202020204" pitchFamily="34" charset="0"/>
                      </a:endParaRPr>
                    </a:p>
                  </a:txBody>
                  <a:tcPr anchor="ctr"/>
                </a:tc>
                <a:tc>
                  <a:txBody>
                    <a:bodyPr/>
                    <a:lstStyle/>
                    <a:p>
                      <a:pPr algn="l"/>
                      <a:r>
                        <a:rPr lang="en-US" sz="1400"/>
                        <a:t>Theo dõi sự cố và sửa chữa tồn đọng</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Arial" panose="020B0604020202020204" pitchFamily="34" charset="0"/>
                          <a:cs typeface="Arial" panose="020B0604020202020204" pitchFamily="34" charset="0"/>
                        </a:rPr>
                        <a:t>30.000.000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Arial" panose="020B0604020202020204" pitchFamily="34" charset="0"/>
                          <a:cs typeface="Arial" panose="020B0604020202020204" pitchFamily="34" charset="0"/>
                        </a:rPr>
                        <a:t>30.000.000</a:t>
                      </a:r>
                    </a:p>
                  </a:txBody>
                  <a:tcPr anchor="ctr"/>
                </a:tc>
                <a:extLst>
                  <a:ext uri="{0D108BD9-81ED-4DB2-BD59-A6C34878D82A}">
                    <a16:rowId xmlns:a16="http://schemas.microsoft.com/office/drawing/2014/main" val="2183742598"/>
                  </a:ext>
                </a:extLst>
              </a:tr>
              <a:tr h="457200">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00">
                          <a:solidFill>
                            <a:schemeClr val="tx1"/>
                          </a:solidFill>
                          <a:effectLst/>
                        </a:rPr>
                        <a:t>Giai đoạn 8: Mở cửa chính thức</a:t>
                      </a:r>
                      <a:endParaRPr lang="en-US" sz="1400" b="1" kern="1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nchor="ctr"/>
                </a:tc>
                <a:tc hMerge="1">
                  <a:txBody>
                    <a:bodyPr/>
                    <a:lstStyle/>
                    <a:p>
                      <a:pPr algn="ctr"/>
                      <a:endParaRPr lang="en-US" sz="1400">
                        <a:latin typeface="Arial" panose="020B0604020202020204" pitchFamily="34" charset="0"/>
                        <a:cs typeface="Arial" panose="020B0604020202020204" pitchFamily="34" charset="0"/>
                      </a:endParaRPr>
                    </a:p>
                  </a:txBody>
                  <a:tcPr anchor="ctr"/>
                </a:tc>
                <a:tc hMerge="1">
                  <a:txBody>
                    <a:bodyPr/>
                    <a:lstStyle/>
                    <a:p>
                      <a:pPr algn="ctr"/>
                      <a:endParaRPr lang="en-US" sz="1400">
                        <a:latin typeface="Arial" panose="020B0604020202020204" pitchFamily="34" charset="0"/>
                        <a:cs typeface="Arial" panose="020B0604020202020204" pitchFamily="34" charset="0"/>
                      </a:endParaRPr>
                    </a:p>
                  </a:txBody>
                  <a:tcPr anchor="ctr"/>
                </a:tc>
                <a:tc hMerge="1">
                  <a:txBody>
                    <a:bodyPr/>
                    <a:lstStyle/>
                    <a:p>
                      <a:endParaRPr lang="en-US"/>
                    </a:p>
                  </a:txBody>
                  <a:tcPr anchor="ctr"/>
                </a:tc>
                <a:extLst>
                  <a:ext uri="{0D108BD9-81ED-4DB2-BD59-A6C34878D82A}">
                    <a16:rowId xmlns:a16="http://schemas.microsoft.com/office/drawing/2014/main" val="3825537095"/>
                  </a:ext>
                </a:extLst>
              </a:tr>
              <a:tr h="457200">
                <a:tc>
                  <a:txBody>
                    <a:bodyPr/>
                    <a:lstStyle/>
                    <a:p>
                      <a:pPr algn="ctr"/>
                      <a:r>
                        <a:rPr lang="en-US" sz="1400"/>
                        <a:t>8</a:t>
                      </a:r>
                      <a:endParaRPr lang="en-US" sz="1400">
                        <a:latin typeface="Arial" panose="020B0604020202020204" pitchFamily="34" charset="0"/>
                        <a:cs typeface="Arial" panose="020B0604020202020204" pitchFamily="34" charset="0"/>
                      </a:endParaRPr>
                    </a:p>
                  </a:txBody>
                  <a:tcPr anchor="ctr"/>
                </a:tc>
                <a:tc>
                  <a:txBody>
                    <a:bodyPr/>
                    <a:lstStyle/>
                    <a:p>
                      <a:pPr algn="l"/>
                      <a:r>
                        <a:rPr lang="en-US" sz="1400"/>
                        <a:t>Mở cửa chính thức</a:t>
                      </a:r>
                      <a:endParaRPr lang="en-US" sz="140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Arial" panose="020B0604020202020204" pitchFamily="34" charset="0"/>
                          <a:cs typeface="Arial" panose="020B0604020202020204" pitchFamily="34" charset="0"/>
                        </a:rPr>
                        <a:t>10.000.000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Arial" panose="020B0604020202020204" pitchFamily="34" charset="0"/>
                          <a:cs typeface="Arial" panose="020B0604020202020204" pitchFamily="34" charset="0"/>
                        </a:rPr>
                        <a:t>10.000.000</a:t>
                      </a:r>
                    </a:p>
                  </a:txBody>
                  <a:tcPr/>
                </a:tc>
                <a:extLst>
                  <a:ext uri="{0D108BD9-81ED-4DB2-BD59-A6C34878D82A}">
                    <a16:rowId xmlns:a16="http://schemas.microsoft.com/office/drawing/2014/main" val="2260111969"/>
                  </a:ext>
                </a:extLst>
              </a:tr>
            </a:tbl>
          </a:graphicData>
        </a:graphic>
      </p:graphicFrame>
      <p:sp>
        <p:nvSpPr>
          <p:cNvPr id="2" name="TextBox 1">
            <a:extLst>
              <a:ext uri="{FF2B5EF4-FFF2-40B4-BE49-F238E27FC236}">
                <a16:creationId xmlns:a16="http://schemas.microsoft.com/office/drawing/2014/main" id="{612E6174-92A3-C302-8592-6563BEC16BE8}"/>
              </a:ext>
            </a:extLst>
          </p:cNvPr>
          <p:cNvSpPr txBox="1"/>
          <p:nvPr/>
        </p:nvSpPr>
        <p:spPr>
          <a:xfrm>
            <a:off x="0" y="-48814"/>
            <a:ext cx="12191999" cy="774507"/>
          </a:xfrm>
          <a:prstGeom prst="rect">
            <a:avLst/>
          </a:prstGeom>
          <a:noFill/>
        </p:spPr>
        <p:txBody>
          <a:bodyPr wrap="square">
            <a:spAutoFit/>
          </a:bodyPr>
          <a:lstStyle/>
          <a:p>
            <a:pPr algn="ctr">
              <a:lnSpc>
                <a:spcPts val="5979"/>
              </a:lnSpc>
              <a:spcBef>
                <a:spcPct val="0"/>
              </a:spcBef>
            </a:pPr>
            <a:r>
              <a:rPr lang="en-US" sz="3600" b="1">
                <a:solidFill>
                  <a:srgbClr val="195E39"/>
                </a:solidFill>
                <a:latin typeface="Arial Bold"/>
                <a:ea typeface="Arial Bold"/>
                <a:cs typeface="Arial Bold"/>
                <a:sym typeface="Arial Bold"/>
              </a:rPr>
              <a:t>BẢNG KINH PHÍ</a:t>
            </a:r>
          </a:p>
        </p:txBody>
      </p:sp>
      <p:sp>
        <p:nvSpPr>
          <p:cNvPr id="3" name="Slide Number Placeholder 2">
            <a:extLst>
              <a:ext uri="{FF2B5EF4-FFF2-40B4-BE49-F238E27FC236}">
                <a16:creationId xmlns:a16="http://schemas.microsoft.com/office/drawing/2014/main" id="{C6556000-CE5A-1068-7140-DEBA11B92895}"/>
              </a:ext>
            </a:extLst>
          </p:cNvPr>
          <p:cNvSpPr>
            <a:spLocks noGrp="1"/>
          </p:cNvSpPr>
          <p:nvPr>
            <p:ph type="sldNum" sz="quarter" idx="12"/>
          </p:nvPr>
        </p:nvSpPr>
        <p:spPr/>
        <p:txBody>
          <a:bodyPr/>
          <a:lstStyle/>
          <a:p>
            <a:fld id="{731497E1-A0E9-449F-8119-DCD05FC59F7E}" type="slidenum">
              <a:rPr lang="en-US" smtClean="0"/>
              <a:t>8</a:t>
            </a:fld>
            <a:endParaRPr lang="en-US"/>
          </a:p>
        </p:txBody>
      </p:sp>
    </p:spTree>
    <p:extLst>
      <p:ext uri="{BB962C8B-B14F-4D97-AF65-F5344CB8AC3E}">
        <p14:creationId xmlns:p14="http://schemas.microsoft.com/office/powerpoint/2010/main" val="2583673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9DA93-FD56-621D-F9C2-72326C172500}"/>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093075FD-57A8-8FE0-8BA5-8DE37D8AF391}"/>
              </a:ext>
            </a:extLst>
          </p:cNvPr>
          <p:cNvSpPr/>
          <p:nvPr/>
        </p:nvSpPr>
        <p:spPr>
          <a:xfrm>
            <a:off x="661492" y="1446808"/>
            <a:ext cx="6443861" cy="590649"/>
          </a:xfrm>
          <a:prstGeom prst="rect">
            <a:avLst/>
          </a:prstGeom>
          <a:noFill/>
          <a:ln/>
        </p:spPr>
        <p:txBody>
          <a:bodyPr wrap="none" lIns="0" tIns="0" rIns="0" bIns="0" rtlCol="0" anchor="t"/>
          <a:lstStyle/>
          <a:p>
            <a:pPr>
              <a:lnSpc>
                <a:spcPts val="4625"/>
              </a:lnSpc>
            </a:pPr>
            <a:r>
              <a:rPr lang="en-US" sz="3708" dirty="0">
                <a:solidFill>
                  <a:schemeClr val="accent6">
                    <a:lumMod val="75000"/>
                  </a:schemeClr>
                </a:solidFill>
                <a:latin typeface="Anton" pitchFamily="34" charset="0"/>
                <a:ea typeface="Anton" pitchFamily="34" charset="-122"/>
                <a:cs typeface="Anton" pitchFamily="34" charset="-120"/>
              </a:rPr>
              <a:t>Giai đoạn 5: Kiểm Định và Đánh Giá</a:t>
            </a:r>
            <a:endParaRPr lang="en-US" sz="3708" dirty="0">
              <a:solidFill>
                <a:schemeClr val="accent6">
                  <a:lumMod val="75000"/>
                </a:schemeClr>
              </a:solidFill>
            </a:endParaRPr>
          </a:p>
        </p:txBody>
      </p:sp>
      <p:sp>
        <p:nvSpPr>
          <p:cNvPr id="5" name="Text 1">
            <a:extLst>
              <a:ext uri="{FF2B5EF4-FFF2-40B4-BE49-F238E27FC236}">
                <a16:creationId xmlns:a16="http://schemas.microsoft.com/office/drawing/2014/main" id="{0125989C-FBCF-C44C-2C19-CC166254CC6A}"/>
              </a:ext>
            </a:extLst>
          </p:cNvPr>
          <p:cNvSpPr/>
          <p:nvPr/>
        </p:nvSpPr>
        <p:spPr>
          <a:xfrm>
            <a:off x="661492" y="2201069"/>
            <a:ext cx="10869018" cy="604838"/>
          </a:xfrm>
          <a:prstGeom prst="rect">
            <a:avLst/>
          </a:prstGeom>
          <a:noFill/>
          <a:ln/>
        </p:spPr>
        <p:txBody>
          <a:bodyPr wrap="square" lIns="0" tIns="0" rIns="0" bIns="0" rtlCol="0" anchor="t"/>
          <a:lstStyle/>
          <a:p>
            <a:pPr algn="ctr">
              <a:lnSpc>
                <a:spcPts val="2375"/>
              </a:lnSpc>
            </a:pPr>
            <a:r>
              <a:rPr lang="en-US" dirty="0">
                <a:latin typeface="Arial" panose="020B0604020202020204" pitchFamily="34" charset="0"/>
                <a:ea typeface="Fira Sans" pitchFamily="34" charset="-122"/>
                <a:cs typeface="Arial" panose="020B0604020202020204" pitchFamily="34" charset="0"/>
              </a:rPr>
              <a:t>Dự án cải tạo bờ hồ C5 cam kết mang đến một không gian xanh chuẩn mực, bền vững và thân thiện với môi trường. Giai đoạn kiểm định và đánh giá đóng vai trò then chốt để đảm bảo công trình đạt được những tiêu chuẩn cao nhất.</a:t>
            </a:r>
            <a:endParaRPr lang="en-US" dirty="0">
              <a:latin typeface="Arial" panose="020B0604020202020204" pitchFamily="34" charset="0"/>
              <a:cs typeface="Arial" panose="020B0604020202020204" pitchFamily="34" charset="0"/>
            </a:endParaRPr>
          </a:p>
        </p:txBody>
      </p:sp>
      <p:sp>
        <p:nvSpPr>
          <p:cNvPr id="6" name="Shape 2">
            <a:extLst>
              <a:ext uri="{FF2B5EF4-FFF2-40B4-BE49-F238E27FC236}">
                <a16:creationId xmlns:a16="http://schemas.microsoft.com/office/drawing/2014/main" id="{0403631C-8BBE-04E7-7C8B-6C9A2CBC6130}"/>
              </a:ext>
            </a:extLst>
          </p:cNvPr>
          <p:cNvSpPr/>
          <p:nvPr/>
        </p:nvSpPr>
        <p:spPr>
          <a:xfrm>
            <a:off x="661492" y="3232944"/>
            <a:ext cx="10869018" cy="2178248"/>
          </a:xfrm>
          <a:prstGeom prst="roundRect">
            <a:avLst>
              <a:gd name="adj" fmla="val 1302"/>
            </a:avLst>
          </a:prstGeom>
          <a:solidFill>
            <a:srgbClr val="3E3E3E"/>
          </a:solidFill>
          <a:ln/>
        </p:spPr>
        <p:txBody>
          <a:bodyPr/>
          <a:lstStyle/>
          <a:p>
            <a:endParaRPr lang="en-US"/>
          </a:p>
        </p:txBody>
      </p:sp>
      <p:sp>
        <p:nvSpPr>
          <p:cNvPr id="7" name="Shape 3">
            <a:extLst>
              <a:ext uri="{FF2B5EF4-FFF2-40B4-BE49-F238E27FC236}">
                <a16:creationId xmlns:a16="http://schemas.microsoft.com/office/drawing/2014/main" id="{9A34147E-7367-79FB-9736-963BF57E4A60}"/>
              </a:ext>
            </a:extLst>
          </p:cNvPr>
          <p:cNvSpPr/>
          <p:nvPr/>
        </p:nvSpPr>
        <p:spPr>
          <a:xfrm>
            <a:off x="686892" y="3232943"/>
            <a:ext cx="5434508" cy="1089124"/>
          </a:xfrm>
          <a:prstGeom prst="roundRect">
            <a:avLst>
              <a:gd name="adj" fmla="val 2603"/>
            </a:avLst>
          </a:prstGeom>
          <a:solidFill>
            <a:schemeClr val="accent6">
              <a:lumMod val="75000"/>
            </a:schemeClr>
          </a:solidFill>
          <a:ln/>
        </p:spPr>
        <p:txBody>
          <a:bodyPr/>
          <a:lstStyle/>
          <a:p>
            <a:endParaRPr lang="en-US">
              <a:solidFill>
                <a:schemeClr val="bg1"/>
              </a:solidFill>
            </a:endParaRPr>
          </a:p>
        </p:txBody>
      </p:sp>
      <p:sp>
        <p:nvSpPr>
          <p:cNvPr id="8" name="Text 4">
            <a:extLst>
              <a:ext uri="{FF2B5EF4-FFF2-40B4-BE49-F238E27FC236}">
                <a16:creationId xmlns:a16="http://schemas.microsoft.com/office/drawing/2014/main" id="{D67F04AB-C6EB-B1D5-43A8-033DD23B0010}"/>
              </a:ext>
            </a:extLst>
          </p:cNvPr>
          <p:cNvSpPr/>
          <p:nvPr/>
        </p:nvSpPr>
        <p:spPr>
          <a:xfrm>
            <a:off x="850504" y="3421956"/>
            <a:ext cx="2362696" cy="295275"/>
          </a:xfrm>
          <a:prstGeom prst="rect">
            <a:avLst/>
          </a:prstGeom>
          <a:noFill/>
          <a:ln/>
        </p:spPr>
        <p:txBody>
          <a:bodyPr wrap="none" lIns="0" tIns="0" rIns="0" bIns="0" rtlCol="0" anchor="t"/>
          <a:lstStyle/>
          <a:p>
            <a:pPr>
              <a:lnSpc>
                <a:spcPts val="2292"/>
              </a:lnSpc>
            </a:pPr>
            <a:r>
              <a:rPr lang="en-US" sz="1833">
                <a:solidFill>
                  <a:schemeClr val="bg1"/>
                </a:solidFill>
                <a:latin typeface="Anton" pitchFamily="34" charset="0"/>
                <a:ea typeface="Anton" pitchFamily="34" charset="-122"/>
                <a:cs typeface="Anton" pitchFamily="34" charset="-120"/>
              </a:rPr>
              <a:t>MờI thanh tra kiểm duyệt tiêu chuẩn xây dựng</a:t>
            </a:r>
            <a:endParaRPr lang="en-US" sz="1833" dirty="0">
              <a:solidFill>
                <a:schemeClr val="bg1"/>
              </a:solidFill>
            </a:endParaRPr>
          </a:p>
        </p:txBody>
      </p:sp>
      <p:sp>
        <p:nvSpPr>
          <p:cNvPr id="9" name="Text 5">
            <a:extLst>
              <a:ext uri="{FF2B5EF4-FFF2-40B4-BE49-F238E27FC236}">
                <a16:creationId xmlns:a16="http://schemas.microsoft.com/office/drawing/2014/main" id="{D136D674-0455-C66E-D150-4484F17D81E8}"/>
              </a:ext>
            </a:extLst>
          </p:cNvPr>
          <p:cNvSpPr/>
          <p:nvPr/>
        </p:nvSpPr>
        <p:spPr>
          <a:xfrm>
            <a:off x="850504" y="3830638"/>
            <a:ext cx="4773018" cy="302419"/>
          </a:xfrm>
          <a:prstGeom prst="rect">
            <a:avLst/>
          </a:prstGeom>
          <a:noFill/>
          <a:ln/>
        </p:spPr>
        <p:txBody>
          <a:bodyPr wrap="none" lIns="0" tIns="0" rIns="0" bIns="0" rtlCol="0" anchor="t"/>
          <a:lstStyle/>
          <a:p>
            <a:pPr>
              <a:lnSpc>
                <a:spcPts val="2375"/>
              </a:lnSpc>
            </a:pPr>
            <a:r>
              <a:rPr lang="en-US" sz="1458" dirty="0">
                <a:solidFill>
                  <a:schemeClr val="bg1"/>
                </a:solidFill>
                <a:latin typeface="Fira Sans" pitchFamily="34" charset="0"/>
                <a:ea typeface="Fira Sans" pitchFamily="34" charset="-122"/>
                <a:cs typeface="Fira Sans" pitchFamily="34" charset="-120"/>
              </a:rPr>
              <a:t>Đảm bảo chất lượng công trình</a:t>
            </a:r>
            <a:endParaRPr lang="en-US" sz="1458" dirty="0">
              <a:solidFill>
                <a:schemeClr val="bg1"/>
              </a:solidFill>
            </a:endParaRPr>
          </a:p>
        </p:txBody>
      </p:sp>
      <p:sp>
        <p:nvSpPr>
          <p:cNvPr id="10" name="Shape 6">
            <a:extLst>
              <a:ext uri="{FF2B5EF4-FFF2-40B4-BE49-F238E27FC236}">
                <a16:creationId xmlns:a16="http://schemas.microsoft.com/office/drawing/2014/main" id="{854A7A46-10A6-599D-C909-3C2009F80DCD}"/>
              </a:ext>
            </a:extLst>
          </p:cNvPr>
          <p:cNvSpPr/>
          <p:nvPr/>
        </p:nvSpPr>
        <p:spPr>
          <a:xfrm>
            <a:off x="6096000" y="3232945"/>
            <a:ext cx="5434508" cy="1089124"/>
          </a:xfrm>
          <a:prstGeom prst="rect">
            <a:avLst/>
          </a:prstGeom>
          <a:solidFill>
            <a:schemeClr val="accent6">
              <a:lumMod val="75000"/>
            </a:schemeClr>
          </a:solidFill>
          <a:ln/>
        </p:spPr>
        <p:txBody>
          <a:bodyPr/>
          <a:lstStyle/>
          <a:p>
            <a:endParaRPr lang="en-US"/>
          </a:p>
        </p:txBody>
      </p:sp>
      <p:sp>
        <p:nvSpPr>
          <p:cNvPr id="11" name="Shape 7">
            <a:extLst>
              <a:ext uri="{FF2B5EF4-FFF2-40B4-BE49-F238E27FC236}">
                <a16:creationId xmlns:a16="http://schemas.microsoft.com/office/drawing/2014/main" id="{9D4E2235-9CB6-FA4F-9959-9581310E3040}"/>
              </a:ext>
            </a:extLst>
          </p:cNvPr>
          <p:cNvSpPr/>
          <p:nvPr/>
        </p:nvSpPr>
        <p:spPr>
          <a:xfrm>
            <a:off x="6096000" y="3232945"/>
            <a:ext cx="25400" cy="1089124"/>
          </a:xfrm>
          <a:prstGeom prst="roundRect">
            <a:avLst>
              <a:gd name="adj" fmla="val 111628"/>
            </a:avLst>
          </a:prstGeom>
          <a:solidFill>
            <a:srgbClr val="575757"/>
          </a:solidFill>
          <a:ln/>
        </p:spPr>
        <p:txBody>
          <a:bodyPr/>
          <a:lstStyle/>
          <a:p>
            <a:endParaRPr lang="en-US">
              <a:solidFill>
                <a:schemeClr val="bg1"/>
              </a:solidFill>
            </a:endParaRPr>
          </a:p>
        </p:txBody>
      </p:sp>
      <p:sp>
        <p:nvSpPr>
          <p:cNvPr id="12" name="Text 8">
            <a:extLst>
              <a:ext uri="{FF2B5EF4-FFF2-40B4-BE49-F238E27FC236}">
                <a16:creationId xmlns:a16="http://schemas.microsoft.com/office/drawing/2014/main" id="{13DC691E-44B2-9133-550F-EF67F062DDD3}"/>
              </a:ext>
            </a:extLst>
          </p:cNvPr>
          <p:cNvSpPr/>
          <p:nvPr/>
        </p:nvSpPr>
        <p:spPr>
          <a:xfrm>
            <a:off x="6568480" y="3421956"/>
            <a:ext cx="2362696" cy="295275"/>
          </a:xfrm>
          <a:prstGeom prst="rect">
            <a:avLst/>
          </a:prstGeom>
          <a:noFill/>
          <a:ln/>
        </p:spPr>
        <p:txBody>
          <a:bodyPr wrap="none" lIns="0" tIns="0" rIns="0" bIns="0" rtlCol="0" anchor="t"/>
          <a:lstStyle/>
          <a:p>
            <a:pPr>
              <a:lnSpc>
                <a:spcPts val="2292"/>
              </a:lnSpc>
            </a:pPr>
            <a:r>
              <a:rPr lang="en-US" sz="1833">
                <a:solidFill>
                  <a:schemeClr val="bg1"/>
                </a:solidFill>
                <a:latin typeface="Anton" pitchFamily="34" charset="0"/>
                <a:ea typeface="Anton" pitchFamily="34" charset="-122"/>
                <a:cs typeface="Anton" pitchFamily="34" charset="-120"/>
              </a:rPr>
              <a:t>Kiểm Định Tiêu Chuẩn Môi Trường Sinh Thái</a:t>
            </a:r>
            <a:endParaRPr lang="en-US" sz="1833" dirty="0">
              <a:solidFill>
                <a:schemeClr val="bg1"/>
              </a:solidFill>
            </a:endParaRPr>
          </a:p>
        </p:txBody>
      </p:sp>
      <p:sp>
        <p:nvSpPr>
          <p:cNvPr id="13" name="Text 9">
            <a:extLst>
              <a:ext uri="{FF2B5EF4-FFF2-40B4-BE49-F238E27FC236}">
                <a16:creationId xmlns:a16="http://schemas.microsoft.com/office/drawing/2014/main" id="{C1E181B6-DB65-D1B9-332C-8F2C69F862D4}"/>
              </a:ext>
            </a:extLst>
          </p:cNvPr>
          <p:cNvSpPr/>
          <p:nvPr/>
        </p:nvSpPr>
        <p:spPr>
          <a:xfrm>
            <a:off x="6568480" y="3830638"/>
            <a:ext cx="4773018" cy="302419"/>
          </a:xfrm>
          <a:prstGeom prst="rect">
            <a:avLst/>
          </a:prstGeom>
          <a:noFill/>
          <a:ln/>
        </p:spPr>
        <p:txBody>
          <a:bodyPr wrap="none" lIns="0" tIns="0" rIns="0" bIns="0" rtlCol="0" anchor="t"/>
          <a:lstStyle/>
          <a:p>
            <a:pPr>
              <a:lnSpc>
                <a:spcPts val="2375"/>
              </a:lnSpc>
            </a:pPr>
            <a:r>
              <a:rPr lang="en-US" sz="1458" dirty="0">
                <a:solidFill>
                  <a:schemeClr val="bg1"/>
                </a:solidFill>
                <a:latin typeface="Fira Sans" pitchFamily="34" charset="0"/>
                <a:ea typeface="Fira Sans" pitchFamily="34" charset="-122"/>
                <a:cs typeface="Fira Sans" pitchFamily="34" charset="-120"/>
              </a:rPr>
              <a:t>Tuân thủ tiêu chuẩn sinh thái</a:t>
            </a:r>
            <a:endParaRPr lang="en-US" sz="1458" dirty="0">
              <a:solidFill>
                <a:schemeClr val="bg1"/>
              </a:solidFill>
            </a:endParaRPr>
          </a:p>
        </p:txBody>
      </p:sp>
      <p:sp>
        <p:nvSpPr>
          <p:cNvPr id="14" name="Shape 10">
            <a:extLst>
              <a:ext uri="{FF2B5EF4-FFF2-40B4-BE49-F238E27FC236}">
                <a16:creationId xmlns:a16="http://schemas.microsoft.com/office/drawing/2014/main" id="{D691A38A-C733-317D-6F7C-3623A1F00461}"/>
              </a:ext>
            </a:extLst>
          </p:cNvPr>
          <p:cNvSpPr/>
          <p:nvPr/>
        </p:nvSpPr>
        <p:spPr>
          <a:xfrm>
            <a:off x="5859760" y="3541217"/>
            <a:ext cx="472480" cy="472480"/>
          </a:xfrm>
          <a:prstGeom prst="roundRect">
            <a:avLst>
              <a:gd name="adj" fmla="val 6001"/>
            </a:avLst>
          </a:prstGeom>
          <a:solidFill>
            <a:schemeClr val="bg1"/>
          </a:solidFill>
          <a:ln w="30480">
            <a:solidFill>
              <a:srgbClr val="575757"/>
            </a:solidFill>
            <a:prstDash val="solid"/>
          </a:ln>
        </p:spPr>
        <p:txBody>
          <a:bodyPr/>
          <a:lstStyle/>
          <a:p>
            <a:endParaRPr lang="en-US">
              <a:solidFill>
                <a:schemeClr val="bg1"/>
              </a:solidFill>
            </a:endParaRPr>
          </a:p>
        </p:txBody>
      </p:sp>
      <p:pic>
        <p:nvPicPr>
          <p:cNvPr id="15" name="Image 0" descr="preencoded.png">
            <a:extLst>
              <a:ext uri="{FF2B5EF4-FFF2-40B4-BE49-F238E27FC236}">
                <a16:creationId xmlns:a16="http://schemas.microsoft.com/office/drawing/2014/main" id="{06F6BC2C-CA65-4D13-0452-3EF48BE1BC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7831" y="3659287"/>
            <a:ext cx="236240" cy="236240"/>
          </a:xfrm>
          <a:prstGeom prst="rect">
            <a:avLst/>
          </a:prstGeom>
        </p:spPr>
      </p:pic>
      <p:sp>
        <p:nvSpPr>
          <p:cNvPr id="16" name="Shape 11">
            <a:extLst>
              <a:ext uri="{FF2B5EF4-FFF2-40B4-BE49-F238E27FC236}">
                <a16:creationId xmlns:a16="http://schemas.microsoft.com/office/drawing/2014/main" id="{3B557B59-2953-D473-F8BE-9EC4E4C66F88}"/>
              </a:ext>
            </a:extLst>
          </p:cNvPr>
          <p:cNvSpPr/>
          <p:nvPr/>
        </p:nvSpPr>
        <p:spPr>
          <a:xfrm>
            <a:off x="671883" y="4342851"/>
            <a:ext cx="5434508" cy="1089124"/>
          </a:xfrm>
          <a:prstGeom prst="rect">
            <a:avLst/>
          </a:prstGeom>
          <a:solidFill>
            <a:schemeClr val="accent6">
              <a:lumMod val="75000"/>
            </a:schemeClr>
          </a:solidFill>
          <a:ln/>
        </p:spPr>
        <p:txBody>
          <a:bodyPr/>
          <a:lstStyle/>
          <a:p>
            <a:endParaRPr lang="en-US">
              <a:solidFill>
                <a:schemeClr val="bg1"/>
              </a:solidFill>
            </a:endParaRPr>
          </a:p>
        </p:txBody>
      </p:sp>
      <p:sp>
        <p:nvSpPr>
          <p:cNvPr id="17" name="Shape 12">
            <a:extLst>
              <a:ext uri="{FF2B5EF4-FFF2-40B4-BE49-F238E27FC236}">
                <a16:creationId xmlns:a16="http://schemas.microsoft.com/office/drawing/2014/main" id="{A412FB90-5ED1-1F41-F6B3-BBC7DE7ED3B8}"/>
              </a:ext>
            </a:extLst>
          </p:cNvPr>
          <p:cNvSpPr/>
          <p:nvPr/>
        </p:nvSpPr>
        <p:spPr>
          <a:xfrm>
            <a:off x="661492" y="4322068"/>
            <a:ext cx="5434508" cy="25400"/>
          </a:xfrm>
          <a:prstGeom prst="roundRect">
            <a:avLst>
              <a:gd name="adj" fmla="val 111628"/>
            </a:avLst>
          </a:prstGeom>
          <a:solidFill>
            <a:srgbClr val="575757"/>
          </a:solidFill>
          <a:ln/>
        </p:spPr>
        <p:txBody>
          <a:bodyPr/>
          <a:lstStyle/>
          <a:p>
            <a:endParaRPr lang="en-US">
              <a:solidFill>
                <a:schemeClr val="bg1"/>
              </a:solidFill>
            </a:endParaRPr>
          </a:p>
        </p:txBody>
      </p:sp>
      <p:sp>
        <p:nvSpPr>
          <p:cNvPr id="18" name="Text 13">
            <a:extLst>
              <a:ext uri="{FF2B5EF4-FFF2-40B4-BE49-F238E27FC236}">
                <a16:creationId xmlns:a16="http://schemas.microsoft.com/office/drawing/2014/main" id="{191036E6-A566-775A-59AA-7355D6194019}"/>
              </a:ext>
            </a:extLst>
          </p:cNvPr>
          <p:cNvSpPr/>
          <p:nvPr/>
        </p:nvSpPr>
        <p:spPr>
          <a:xfrm>
            <a:off x="850504" y="4511080"/>
            <a:ext cx="2362696" cy="295275"/>
          </a:xfrm>
          <a:prstGeom prst="rect">
            <a:avLst/>
          </a:prstGeom>
          <a:noFill/>
          <a:ln/>
        </p:spPr>
        <p:txBody>
          <a:bodyPr wrap="none" lIns="0" tIns="0" rIns="0" bIns="0" rtlCol="0" anchor="t"/>
          <a:lstStyle/>
          <a:p>
            <a:pPr>
              <a:lnSpc>
                <a:spcPts val="2292"/>
              </a:lnSpc>
            </a:pPr>
            <a:r>
              <a:rPr lang="en-US" sz="1833">
                <a:solidFill>
                  <a:schemeClr val="bg1"/>
                </a:solidFill>
                <a:latin typeface="Anton" pitchFamily="34" charset="0"/>
                <a:ea typeface="Anton" pitchFamily="34" charset="-122"/>
                <a:cs typeface="Anton" pitchFamily="34" charset="-120"/>
              </a:rPr>
              <a:t>Đánh Giá Tiêu Chí “Không Gian Xanh Bền Vững”</a:t>
            </a:r>
            <a:endParaRPr lang="en-US" sz="1833" dirty="0">
              <a:solidFill>
                <a:schemeClr val="bg1"/>
              </a:solidFill>
            </a:endParaRPr>
          </a:p>
        </p:txBody>
      </p:sp>
      <p:sp>
        <p:nvSpPr>
          <p:cNvPr id="19" name="Text 14">
            <a:extLst>
              <a:ext uri="{FF2B5EF4-FFF2-40B4-BE49-F238E27FC236}">
                <a16:creationId xmlns:a16="http://schemas.microsoft.com/office/drawing/2014/main" id="{1B71D0C0-6D78-E9A8-9B61-43AE2CFFD8DC}"/>
              </a:ext>
            </a:extLst>
          </p:cNvPr>
          <p:cNvSpPr/>
          <p:nvPr/>
        </p:nvSpPr>
        <p:spPr>
          <a:xfrm>
            <a:off x="850504" y="4919762"/>
            <a:ext cx="4773018" cy="302419"/>
          </a:xfrm>
          <a:prstGeom prst="rect">
            <a:avLst/>
          </a:prstGeom>
          <a:noFill/>
          <a:ln/>
        </p:spPr>
        <p:txBody>
          <a:bodyPr wrap="none" lIns="0" tIns="0" rIns="0" bIns="0" rtlCol="0" anchor="t"/>
          <a:lstStyle/>
          <a:p>
            <a:pPr>
              <a:lnSpc>
                <a:spcPts val="2375"/>
              </a:lnSpc>
            </a:pPr>
            <a:r>
              <a:rPr lang="en-US" sz="1458" dirty="0">
                <a:solidFill>
                  <a:schemeClr val="bg1"/>
                </a:solidFill>
                <a:latin typeface="Fira Sans" pitchFamily="34" charset="0"/>
                <a:ea typeface="Fira Sans" pitchFamily="34" charset="-122"/>
                <a:cs typeface="Fira Sans" pitchFamily="34" charset="-120"/>
              </a:rPr>
              <a:t>Xác nhận tiêu chí "Không gian xanh"</a:t>
            </a:r>
            <a:endParaRPr lang="en-US" sz="1458" dirty="0">
              <a:solidFill>
                <a:schemeClr val="bg1"/>
              </a:solidFill>
            </a:endParaRPr>
          </a:p>
        </p:txBody>
      </p:sp>
      <p:sp>
        <p:nvSpPr>
          <p:cNvPr id="20" name="Shape 15">
            <a:extLst>
              <a:ext uri="{FF2B5EF4-FFF2-40B4-BE49-F238E27FC236}">
                <a16:creationId xmlns:a16="http://schemas.microsoft.com/office/drawing/2014/main" id="{3C1B609A-E725-554A-4370-5D80CF1EF0EB}"/>
              </a:ext>
            </a:extLst>
          </p:cNvPr>
          <p:cNvSpPr/>
          <p:nvPr/>
        </p:nvSpPr>
        <p:spPr>
          <a:xfrm>
            <a:off x="6096000" y="4322069"/>
            <a:ext cx="5434508" cy="1089124"/>
          </a:xfrm>
          <a:prstGeom prst="rect">
            <a:avLst/>
          </a:prstGeom>
          <a:solidFill>
            <a:schemeClr val="accent6">
              <a:lumMod val="75000"/>
            </a:schemeClr>
          </a:solidFill>
          <a:ln/>
        </p:spPr>
        <p:txBody>
          <a:bodyPr/>
          <a:lstStyle/>
          <a:p>
            <a:endParaRPr lang="en-US"/>
          </a:p>
        </p:txBody>
      </p:sp>
      <p:sp>
        <p:nvSpPr>
          <p:cNvPr id="21" name="Shape 16">
            <a:extLst>
              <a:ext uri="{FF2B5EF4-FFF2-40B4-BE49-F238E27FC236}">
                <a16:creationId xmlns:a16="http://schemas.microsoft.com/office/drawing/2014/main" id="{934A89E0-29B7-DBA5-C0A2-282035C74EA5}"/>
              </a:ext>
            </a:extLst>
          </p:cNvPr>
          <p:cNvSpPr/>
          <p:nvPr/>
        </p:nvSpPr>
        <p:spPr>
          <a:xfrm>
            <a:off x="6096000" y="4322069"/>
            <a:ext cx="25400" cy="1089124"/>
          </a:xfrm>
          <a:prstGeom prst="roundRect">
            <a:avLst>
              <a:gd name="adj" fmla="val 111628"/>
            </a:avLst>
          </a:prstGeom>
          <a:solidFill>
            <a:srgbClr val="575757"/>
          </a:solidFill>
          <a:ln/>
        </p:spPr>
        <p:txBody>
          <a:bodyPr/>
          <a:lstStyle/>
          <a:p>
            <a:endParaRPr lang="en-US">
              <a:solidFill>
                <a:schemeClr val="bg1"/>
              </a:solidFill>
            </a:endParaRPr>
          </a:p>
        </p:txBody>
      </p:sp>
      <p:sp>
        <p:nvSpPr>
          <p:cNvPr id="22" name="Shape 17">
            <a:extLst>
              <a:ext uri="{FF2B5EF4-FFF2-40B4-BE49-F238E27FC236}">
                <a16:creationId xmlns:a16="http://schemas.microsoft.com/office/drawing/2014/main" id="{C43D4D7C-76C6-EB30-7971-D4FF7E722EB7}"/>
              </a:ext>
            </a:extLst>
          </p:cNvPr>
          <p:cNvSpPr/>
          <p:nvPr/>
        </p:nvSpPr>
        <p:spPr>
          <a:xfrm>
            <a:off x="6096000" y="4322068"/>
            <a:ext cx="5434508" cy="25400"/>
          </a:xfrm>
          <a:prstGeom prst="roundRect">
            <a:avLst>
              <a:gd name="adj" fmla="val 111628"/>
            </a:avLst>
          </a:prstGeom>
          <a:solidFill>
            <a:srgbClr val="575757"/>
          </a:solidFill>
          <a:ln/>
        </p:spPr>
        <p:txBody>
          <a:bodyPr/>
          <a:lstStyle/>
          <a:p>
            <a:endParaRPr lang="en-US"/>
          </a:p>
        </p:txBody>
      </p:sp>
      <p:sp>
        <p:nvSpPr>
          <p:cNvPr id="23" name="Text 18">
            <a:extLst>
              <a:ext uri="{FF2B5EF4-FFF2-40B4-BE49-F238E27FC236}">
                <a16:creationId xmlns:a16="http://schemas.microsoft.com/office/drawing/2014/main" id="{2304F6D7-70E1-EF0B-76BA-6ED38657C6BD}"/>
              </a:ext>
            </a:extLst>
          </p:cNvPr>
          <p:cNvSpPr/>
          <p:nvPr/>
        </p:nvSpPr>
        <p:spPr>
          <a:xfrm>
            <a:off x="6568480" y="4511080"/>
            <a:ext cx="2362696" cy="295275"/>
          </a:xfrm>
          <a:prstGeom prst="rect">
            <a:avLst/>
          </a:prstGeom>
          <a:noFill/>
          <a:ln/>
        </p:spPr>
        <p:txBody>
          <a:bodyPr wrap="none" lIns="0" tIns="0" rIns="0" bIns="0" rtlCol="0" anchor="t"/>
          <a:lstStyle/>
          <a:p>
            <a:pPr>
              <a:lnSpc>
                <a:spcPts val="2292"/>
              </a:lnSpc>
            </a:pPr>
            <a:r>
              <a:rPr lang="en-US" sz="1833">
                <a:solidFill>
                  <a:schemeClr val="bg1"/>
                </a:solidFill>
                <a:latin typeface="Anton" pitchFamily="34" charset="0"/>
                <a:ea typeface="Anton" pitchFamily="34" charset="-122"/>
                <a:cs typeface="Anton" pitchFamily="34" charset="-120"/>
              </a:rPr>
              <a:t>Nghiệm Thu – Xác Nhân Công Trình Xanh</a:t>
            </a:r>
            <a:endParaRPr lang="en-US" sz="1833" dirty="0">
              <a:solidFill>
                <a:schemeClr val="bg1"/>
              </a:solidFill>
            </a:endParaRPr>
          </a:p>
        </p:txBody>
      </p:sp>
      <p:sp>
        <p:nvSpPr>
          <p:cNvPr id="24" name="Text 19">
            <a:extLst>
              <a:ext uri="{FF2B5EF4-FFF2-40B4-BE49-F238E27FC236}">
                <a16:creationId xmlns:a16="http://schemas.microsoft.com/office/drawing/2014/main" id="{3D8A8660-4E96-E96C-55F1-5EEF292FDB32}"/>
              </a:ext>
            </a:extLst>
          </p:cNvPr>
          <p:cNvSpPr/>
          <p:nvPr/>
        </p:nvSpPr>
        <p:spPr>
          <a:xfrm>
            <a:off x="6568480" y="4919762"/>
            <a:ext cx="4773018" cy="302419"/>
          </a:xfrm>
          <a:prstGeom prst="rect">
            <a:avLst/>
          </a:prstGeom>
          <a:noFill/>
          <a:ln/>
        </p:spPr>
        <p:txBody>
          <a:bodyPr wrap="none" lIns="0" tIns="0" rIns="0" bIns="0" rtlCol="0" anchor="t"/>
          <a:lstStyle/>
          <a:p>
            <a:pPr>
              <a:lnSpc>
                <a:spcPts val="2375"/>
              </a:lnSpc>
            </a:pPr>
            <a:r>
              <a:rPr lang="en-US" sz="1458" dirty="0">
                <a:solidFill>
                  <a:schemeClr val="bg1"/>
                </a:solidFill>
                <a:latin typeface="Fira Sans" pitchFamily="34" charset="0"/>
                <a:ea typeface="Fira Sans" pitchFamily="34" charset="-122"/>
                <a:cs typeface="Fira Sans" pitchFamily="34" charset="-120"/>
              </a:rPr>
              <a:t>Chứng nhận đạt chuẩn xanh</a:t>
            </a:r>
            <a:endParaRPr lang="en-US" sz="1458" dirty="0">
              <a:solidFill>
                <a:schemeClr val="bg1"/>
              </a:solidFill>
            </a:endParaRPr>
          </a:p>
        </p:txBody>
      </p:sp>
      <p:sp>
        <p:nvSpPr>
          <p:cNvPr id="25" name="Shape 20">
            <a:extLst>
              <a:ext uri="{FF2B5EF4-FFF2-40B4-BE49-F238E27FC236}">
                <a16:creationId xmlns:a16="http://schemas.microsoft.com/office/drawing/2014/main" id="{78D0E964-25E3-1468-2486-AB35CFECA737}"/>
              </a:ext>
            </a:extLst>
          </p:cNvPr>
          <p:cNvSpPr/>
          <p:nvPr/>
        </p:nvSpPr>
        <p:spPr>
          <a:xfrm>
            <a:off x="5859760" y="4630341"/>
            <a:ext cx="472480" cy="472480"/>
          </a:xfrm>
          <a:prstGeom prst="roundRect">
            <a:avLst>
              <a:gd name="adj" fmla="val 6001"/>
            </a:avLst>
          </a:prstGeom>
          <a:solidFill>
            <a:schemeClr val="bg1"/>
          </a:solidFill>
          <a:ln w="30480">
            <a:solidFill>
              <a:srgbClr val="575757"/>
            </a:solidFill>
            <a:prstDash val="solid"/>
          </a:ln>
        </p:spPr>
        <p:txBody>
          <a:bodyPr/>
          <a:lstStyle/>
          <a:p>
            <a:endParaRPr lang="en-US">
              <a:solidFill>
                <a:schemeClr val="bg1"/>
              </a:solidFill>
            </a:endParaRPr>
          </a:p>
        </p:txBody>
      </p:sp>
      <p:pic>
        <p:nvPicPr>
          <p:cNvPr id="26" name="Image 1" descr="preencoded.png">
            <a:extLst>
              <a:ext uri="{FF2B5EF4-FFF2-40B4-BE49-F238E27FC236}">
                <a16:creationId xmlns:a16="http://schemas.microsoft.com/office/drawing/2014/main" id="{29E2892E-7700-C3EF-32E9-2A8FFBDC1B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77831" y="4748411"/>
            <a:ext cx="236240" cy="236240"/>
          </a:xfrm>
          <a:prstGeom prst="rect">
            <a:avLst/>
          </a:prstGeom>
        </p:spPr>
      </p:pic>
      <p:sp>
        <p:nvSpPr>
          <p:cNvPr id="27" name="Slide Number Placeholder 26">
            <a:extLst>
              <a:ext uri="{FF2B5EF4-FFF2-40B4-BE49-F238E27FC236}">
                <a16:creationId xmlns:a16="http://schemas.microsoft.com/office/drawing/2014/main" id="{91305898-DDEB-636E-E079-9721CF6BB769}"/>
              </a:ext>
            </a:extLst>
          </p:cNvPr>
          <p:cNvSpPr>
            <a:spLocks noGrp="1"/>
          </p:cNvSpPr>
          <p:nvPr>
            <p:ph type="sldNum" sz="quarter" idx="12"/>
          </p:nvPr>
        </p:nvSpPr>
        <p:spPr/>
        <p:txBody>
          <a:bodyPr/>
          <a:lstStyle/>
          <a:p>
            <a:fld id="{731497E1-A0E9-449F-8119-DCD05FC59F7E}" type="slidenum">
              <a:rPr lang="en-US" smtClean="0"/>
              <a:t>9</a:t>
            </a:fld>
            <a:endParaRPr lang="en-US"/>
          </a:p>
        </p:txBody>
      </p:sp>
    </p:spTree>
    <p:extLst>
      <p:ext uri="{BB962C8B-B14F-4D97-AF65-F5344CB8AC3E}">
        <p14:creationId xmlns:p14="http://schemas.microsoft.com/office/powerpoint/2010/main" val="8864113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310</TotalTime>
  <Words>1918</Words>
  <Application>Microsoft Office PowerPoint</Application>
  <PresentationFormat>Widescreen</PresentationFormat>
  <Paragraphs>358</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Anton</vt:lpstr>
      <vt:lpstr>Aptos</vt:lpstr>
      <vt:lpstr>Aptos Display</vt:lpstr>
      <vt:lpstr>Arial</vt:lpstr>
      <vt:lpstr>Arial Bold</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Minh Lữ Hồ Lý</dc:creator>
  <cp:lastModifiedBy>Minh Lữ Hồ Lý</cp:lastModifiedBy>
  <cp:revision>8</cp:revision>
  <dcterms:created xsi:type="dcterms:W3CDTF">2025-12-03T06:01:29Z</dcterms:created>
  <dcterms:modified xsi:type="dcterms:W3CDTF">2025-12-10T08:02:51Z</dcterms:modified>
</cp:coreProperties>
</file>